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6" Type="http://schemas.openxmlformats.org/officeDocument/2006/relationships/notesSlide" Target="../notesSlides/notesSlide1.xml"/><Relationship Id="rId55" Type="http://schemas.openxmlformats.org/officeDocument/2006/relationships/slideLayout" Target="../slideLayouts/slideLayout1.xml"/><Relationship Id="rId54" Type="http://schemas.openxmlformats.org/officeDocument/2006/relationships/tags" Target="../tags/tag54.xml"/><Relationship Id="rId53" Type="http://schemas.openxmlformats.org/officeDocument/2006/relationships/tags" Target="../tags/tag53.xml"/><Relationship Id="rId52" Type="http://schemas.openxmlformats.org/officeDocument/2006/relationships/tags" Target="../tags/tag52.xml"/><Relationship Id="rId51" Type="http://schemas.openxmlformats.org/officeDocument/2006/relationships/tags" Target="../tags/tag51.xml"/><Relationship Id="rId50" Type="http://schemas.openxmlformats.org/officeDocument/2006/relationships/tags" Target="../tags/tag50.xml"/><Relationship Id="rId5" Type="http://schemas.openxmlformats.org/officeDocument/2006/relationships/tags" Target="../tags/tag5.xml"/><Relationship Id="rId49" Type="http://schemas.openxmlformats.org/officeDocument/2006/relationships/tags" Target="../tags/tag49.xml"/><Relationship Id="rId48" Type="http://schemas.openxmlformats.org/officeDocument/2006/relationships/tags" Target="../tags/tag48.xml"/><Relationship Id="rId47" Type="http://schemas.openxmlformats.org/officeDocument/2006/relationships/tags" Target="../tags/tag47.xml"/><Relationship Id="rId46" Type="http://schemas.openxmlformats.org/officeDocument/2006/relationships/tags" Target="../tags/tag46.xml"/><Relationship Id="rId45" Type="http://schemas.openxmlformats.org/officeDocument/2006/relationships/tags" Target="../tags/tag45.xml"/><Relationship Id="rId44" Type="http://schemas.openxmlformats.org/officeDocument/2006/relationships/tags" Target="../tags/tag44.xml"/><Relationship Id="rId43" Type="http://schemas.openxmlformats.org/officeDocument/2006/relationships/tags" Target="../tags/tag43.xml"/><Relationship Id="rId42" Type="http://schemas.openxmlformats.org/officeDocument/2006/relationships/tags" Target="../tags/tag42.xml"/><Relationship Id="rId41" Type="http://schemas.openxmlformats.org/officeDocument/2006/relationships/tags" Target="../tags/tag41.xml"/><Relationship Id="rId40" Type="http://schemas.openxmlformats.org/officeDocument/2006/relationships/tags" Target="../tags/tag40.xml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" name="Text Box 38"/>
          <p:cNvSpPr txBox="1"/>
          <p:nvPr/>
        </p:nvSpPr>
        <p:spPr>
          <a:xfrm>
            <a:off x="8284210" y="234950"/>
            <a:ext cx="284353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GB" altLang="en-US" sz="1000" b="1">
                <a:latin typeface="Times New Roman" panose="02020603050405020304" charset="0"/>
                <a:cs typeface="Times New Roman" panose="02020603050405020304" charset="0"/>
              </a:rPr>
              <a:t>                  </a:t>
            </a:r>
            <a:r>
              <a:rPr lang="en-US" sz="1000" b="1">
                <a:latin typeface="Times New Roman" panose="02020603050405020304" charset="0"/>
                <a:cs typeface="Times New Roman" panose="02020603050405020304" charset="0"/>
              </a:rPr>
              <a:t>anexa nr. I la H.C.L. nr.</a:t>
            </a:r>
            <a:r>
              <a:rPr lang="en-GB" altLang="en-US" sz="1000" b="1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ro-RO" altLang="en-GB" sz="1000" b="1">
                <a:latin typeface="Times New Roman" panose="02020603050405020304" charset="0"/>
                <a:cs typeface="Times New Roman" panose="02020603050405020304" charset="0"/>
              </a:rPr>
              <a:t>58</a:t>
            </a:r>
            <a:r>
              <a:rPr lang="en-GB" altLang="en-US" sz="10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o-RO" altLang="en-US" sz="1000" b="1">
                <a:latin typeface="Times New Roman" panose="02020603050405020304" charset="0"/>
                <a:cs typeface="Times New Roman" panose="02020603050405020304" charset="0"/>
              </a:rPr>
              <a:t>/</a:t>
            </a:r>
            <a:r>
              <a:rPr lang="en-US" sz="1000" b="1">
                <a:latin typeface="Times New Roman" panose="02020603050405020304" charset="0"/>
                <a:cs typeface="Times New Roman" panose="02020603050405020304" charset="0"/>
              </a:rPr>
              <a:t>202</a:t>
            </a:r>
            <a:r>
              <a:rPr lang="en-GB" altLang="en-US" sz="1000" b="1">
                <a:latin typeface="Times New Roman" panose="02020603050405020304" charset="0"/>
                <a:cs typeface="Times New Roman" panose="02020603050405020304" charset="0"/>
              </a:rPr>
              <a:t>5</a:t>
            </a:r>
            <a:endParaRPr lang="en-GB" altLang="en-US" sz="10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07" name="Elbow Connector 106"/>
          <p:cNvCxnSpPr>
            <a:endCxn id="14" idx="0"/>
          </p:cNvCxnSpPr>
          <p:nvPr/>
        </p:nvCxnSpPr>
        <p:spPr>
          <a:xfrm rot="5400000">
            <a:off x="4571365" y="1007110"/>
            <a:ext cx="1169035" cy="608330"/>
          </a:xfrm>
          <a:prstGeom prst="bentConnector3">
            <a:avLst>
              <a:gd name="adj1" fmla="val 88294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Elbow Connector 115"/>
          <p:cNvCxnSpPr/>
          <p:nvPr/>
        </p:nvCxnSpPr>
        <p:spPr>
          <a:xfrm rot="16200000" flipV="1">
            <a:off x="4263390" y="1210310"/>
            <a:ext cx="202565" cy="3175"/>
          </a:xfrm>
          <a:prstGeom prst="bentConnector3">
            <a:avLst>
              <a:gd name="adj1" fmla="val 49843"/>
            </a:avLst>
          </a:prstGeom>
          <a:solidFill>
            <a:schemeClr val="bg1">
              <a:lumMod val="85000"/>
            </a:schemeClr>
          </a:solidFill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flipV="1">
            <a:off x="2749550" y="3272155"/>
            <a:ext cx="331470" cy="254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s 1"/>
          <p:cNvSpPr/>
          <p:nvPr/>
        </p:nvSpPr>
        <p:spPr>
          <a:xfrm>
            <a:off x="1758315" y="621030"/>
            <a:ext cx="162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CONSILIUL LOCAL</a:t>
            </a:r>
            <a:endParaRPr lang="en-US" sz="9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19</a:t>
            </a:r>
            <a:endParaRPr lang="en-US" sz="900"/>
          </a:p>
        </p:txBody>
      </p:sp>
      <p:sp>
        <p:nvSpPr>
          <p:cNvPr id="3" name="Rectangles 2"/>
          <p:cNvSpPr/>
          <p:nvPr/>
        </p:nvSpPr>
        <p:spPr>
          <a:xfrm>
            <a:off x="4643120" y="614680"/>
            <a:ext cx="162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1">
                <a:latin typeface="Times New Roman" panose="02020603050405020304" charset="0"/>
                <a:cs typeface="Times New Roman" panose="02020603050405020304" charset="0"/>
              </a:rPr>
              <a:t>PRIMAR</a:t>
            </a:r>
            <a:endParaRPr lang="en-US" sz="9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FLORIN TIBERIU IACOB-RIDZI</a:t>
            </a:r>
            <a:endParaRPr lang="en-US" sz="700"/>
          </a:p>
        </p:txBody>
      </p:sp>
      <p:sp>
        <p:nvSpPr>
          <p:cNvPr id="4" name="Rectangles 3"/>
          <p:cNvSpPr/>
          <p:nvPr/>
        </p:nvSpPr>
        <p:spPr>
          <a:xfrm>
            <a:off x="563880" y="1255395"/>
            <a:ext cx="1504315" cy="3238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SECRETAR GENERAL AL U.A.T.</a:t>
            </a:r>
            <a:endParaRPr lang="en-US" sz="6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500" b="1">
                <a:latin typeface="Times New Roman" panose="02020603050405020304" charset="0"/>
                <a:cs typeface="Times New Roman" panose="02020603050405020304" charset="0"/>
              </a:rPr>
              <a:t>ADRIAN NEGOE</a:t>
            </a:r>
            <a:endParaRPr lang="en-GB" sz="5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5" name="Rectangles 4"/>
          <p:cNvSpPr/>
          <p:nvPr/>
        </p:nvSpPr>
        <p:spPr>
          <a:xfrm>
            <a:off x="3698875" y="1294765"/>
            <a:ext cx="1332000" cy="25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ADMINISTRATOR PUBLIC</a:t>
            </a:r>
            <a:endParaRPr lang="en-US" sz="6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600" b="1">
                <a:latin typeface="Times New Roman" panose="02020603050405020304" charset="0"/>
                <a:cs typeface="Times New Roman" panose="02020603050405020304" charset="0"/>
              </a:rPr>
              <a:t>PAULINA DRAG</a:t>
            </a:r>
            <a:r>
              <a:rPr lang="ro-RO" altLang="en-US" sz="600" b="1">
                <a:latin typeface="Times New Roman" panose="02020603050405020304" charset="0"/>
                <a:cs typeface="Times New Roman" panose="02020603050405020304" charset="0"/>
              </a:rPr>
              <a:t>OȘ</a:t>
            </a:r>
            <a:endParaRPr lang="ro-RO" altLang="en-US" sz="6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Rectangles 5"/>
          <p:cNvSpPr/>
          <p:nvPr/>
        </p:nvSpPr>
        <p:spPr>
          <a:xfrm>
            <a:off x="6087745" y="1278255"/>
            <a:ext cx="1332000" cy="25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VICEPRIMAR</a:t>
            </a:r>
            <a:endParaRPr lang="en-US" sz="6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ro-RO" altLang="en-US" sz="600" b="1">
                <a:latin typeface="Times New Roman" panose="02020603050405020304" charset="0"/>
                <a:cs typeface="Times New Roman" panose="02020603050405020304" charset="0"/>
              </a:rPr>
              <a:t>M</a:t>
            </a:r>
            <a:r>
              <a:rPr lang="en-GB" altLang="ro-RO" sz="600" b="1">
                <a:latin typeface="Times New Roman" panose="02020603050405020304" charset="0"/>
                <a:cs typeface="Times New Roman" panose="02020603050405020304" charset="0"/>
              </a:rPr>
              <a:t>ARIANA </a:t>
            </a:r>
            <a:r>
              <a:rPr lang="ro-RO" altLang="en-US" sz="600" b="1">
                <a:latin typeface="Times New Roman" panose="02020603050405020304" charset="0"/>
                <a:cs typeface="Times New Roman" panose="02020603050405020304" charset="0"/>
              </a:rPr>
              <a:t>G</a:t>
            </a:r>
            <a:r>
              <a:rPr lang="en-GB" altLang="ro-RO" sz="600" b="1">
                <a:latin typeface="Times New Roman" panose="02020603050405020304" charset="0"/>
                <a:cs typeface="Times New Roman" panose="02020603050405020304" charset="0"/>
              </a:rPr>
              <a:t>HIOC</a:t>
            </a:r>
            <a:endParaRPr lang="en-GB" altLang="ro-RO" sz="6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974975" y="1878965"/>
            <a:ext cx="1174115" cy="539750"/>
            <a:chOff x="3127" y="1106"/>
            <a:chExt cx="1529" cy="850"/>
          </a:xfrm>
          <a:noFill/>
        </p:grpSpPr>
        <p:sp>
          <p:nvSpPr>
            <p:cNvPr id="7" name="Rectangles 6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D</a:t>
              </a:r>
              <a:r>
                <a:rPr lang="ro-RO" altLang="en-US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irectia </a:t>
              </a:r>
              <a:r>
                <a:rPr lang="en-US" altLang="ro-RO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Urbanism</a:t>
              </a:r>
              <a:endParaRPr lang="en-US" sz="600" b="1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10" name="Rectangles 9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600"/>
                  <a:t>29</a:t>
                </a:r>
                <a:endParaRPr lang="ro-RO" altLang="en-GB" sz="600"/>
              </a:p>
            </p:txBody>
          </p:sp>
          <p:sp>
            <p:nvSpPr>
              <p:cNvPr id="11" name="Rectangles 10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GB" altLang="en-US" sz="800">
                    <a:sym typeface="+mn-ea"/>
                  </a:rPr>
                  <a:t>3</a:t>
                </a:r>
                <a:endParaRPr lang="en-GB" altLang="en-US" sz="800">
                  <a:sym typeface="+mn-ea"/>
                </a:endParaRPr>
              </a:p>
            </p:txBody>
          </p:sp>
          <p:sp>
            <p:nvSpPr>
              <p:cNvPr id="12" name="Rectangles 11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600"/>
                  <a:t>26</a:t>
                </a:r>
                <a:endParaRPr lang="ro-RO" altLang="en-GB" sz="600"/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4455160" y="1896110"/>
            <a:ext cx="970915" cy="539750"/>
            <a:chOff x="3127" y="1106"/>
            <a:chExt cx="1529" cy="850"/>
          </a:xfrm>
          <a:noFill/>
        </p:grpSpPr>
        <p:sp>
          <p:nvSpPr>
            <p:cNvPr id="14" name="Rectangles 13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D</a:t>
              </a:r>
              <a:r>
                <a:rPr lang="ro-RO" altLang="en-US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irectia </a:t>
              </a:r>
              <a:r>
                <a:rPr lang="en-US" altLang="ro-RO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Tehnica</a:t>
              </a:r>
              <a:endParaRPr lang="en-US" altLang="ro-RO" sz="600" b="1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16" name="Rectangles 15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600"/>
                  <a:t>26</a:t>
                </a:r>
                <a:endParaRPr lang="ro-RO" altLang="en-GB" sz="600"/>
              </a:p>
            </p:txBody>
          </p:sp>
          <p:sp>
            <p:nvSpPr>
              <p:cNvPr id="17" name="Rectangles 16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18" name="Rectangles 17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600"/>
                  <a:t>24</a:t>
                </a:r>
                <a:endParaRPr lang="ro-RO" altLang="en-GB" sz="600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>
            <a:off x="5680075" y="1879600"/>
            <a:ext cx="971550" cy="539750"/>
            <a:chOff x="3127" y="1106"/>
            <a:chExt cx="1530" cy="850"/>
          </a:xfrm>
          <a:noFill/>
        </p:grpSpPr>
        <p:sp>
          <p:nvSpPr>
            <p:cNvPr id="21" name="Rectangles 20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D</a:t>
              </a:r>
              <a:r>
                <a:rPr lang="ro-RO" altLang="en-US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irectia </a:t>
              </a:r>
              <a:r>
                <a:rPr lang="en-US" altLang="ro-RO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Economica</a:t>
              </a:r>
              <a:endParaRPr lang="en-US" sz="600" b="1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4374" y="1106"/>
              <a:ext cx="283" cy="848"/>
              <a:chOff x="6150" y="1106"/>
              <a:chExt cx="283" cy="848"/>
            </a:xfrm>
            <a:grpFill/>
          </p:grpSpPr>
          <p:sp>
            <p:nvSpPr>
              <p:cNvPr id="23" name="Rectangles 22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GB" altLang="en-US" sz="600"/>
                  <a:t>3</a:t>
                </a:r>
                <a:r>
                  <a:rPr lang="ro-RO" altLang="en-GB" sz="600"/>
                  <a:t>5</a:t>
                </a:r>
                <a:endParaRPr lang="ro-RO" altLang="en-GB" sz="600"/>
              </a:p>
            </p:txBody>
          </p:sp>
          <p:sp>
            <p:nvSpPr>
              <p:cNvPr id="24" name="Rectangles 23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/>
                  <a:t>4</a:t>
                </a:r>
                <a:endParaRPr lang="en-US" sz="800"/>
              </a:p>
            </p:txBody>
          </p:sp>
          <p:sp>
            <p:nvSpPr>
              <p:cNvPr id="25" name="Rectangles 24"/>
              <p:cNvSpPr/>
              <p:nvPr/>
            </p:nvSpPr>
            <p:spPr>
              <a:xfrm>
                <a:off x="6150" y="1673"/>
                <a:ext cx="283" cy="28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31</a:t>
                </a:r>
                <a:endParaRPr lang="ro-RO" altLang="en-US" sz="600"/>
              </a:p>
            </p:txBody>
          </p:sp>
        </p:grpSp>
      </p:grpSp>
      <p:sp>
        <p:nvSpPr>
          <p:cNvPr id="148" name="Rectangles 147"/>
          <p:cNvSpPr/>
          <p:nvPr/>
        </p:nvSpPr>
        <p:spPr>
          <a:xfrm>
            <a:off x="3218180" y="5419725"/>
            <a:ext cx="791845" cy="5397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Serviciu Relatii </a:t>
            </a:r>
            <a:r>
              <a: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P</a:t>
            </a:r>
            <a:r>
              <a:rPr lang="en-US" sz="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ublice, Cultura, Relatii </a:t>
            </a:r>
            <a:r>
              <a:rPr lang="en-GB" altLang="en-US" sz="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Externe</a:t>
            </a:r>
            <a:endParaRPr lang="en-GB" altLang="en-US" sz="6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grpSp>
        <p:nvGrpSpPr>
          <p:cNvPr id="150" name="Group 149"/>
          <p:cNvGrpSpPr/>
          <p:nvPr/>
        </p:nvGrpSpPr>
        <p:grpSpPr>
          <a:xfrm rot="0">
            <a:off x="4010025" y="5419725"/>
            <a:ext cx="179705" cy="539750"/>
            <a:chOff x="6150" y="1106"/>
            <a:chExt cx="283" cy="850"/>
          </a:xfrm>
          <a:noFill/>
        </p:grpSpPr>
        <p:sp>
          <p:nvSpPr>
            <p:cNvPr id="153" name="Rectangles 152"/>
            <p:cNvSpPr/>
            <p:nvPr/>
          </p:nvSpPr>
          <p:spPr>
            <a:xfrm>
              <a:off x="6150" y="1106"/>
              <a:ext cx="283" cy="2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GB" altLang="ro-RO" sz="600"/>
                <a:t>1</a:t>
              </a:r>
              <a:r>
                <a:rPr lang="ro-RO" altLang="en-GB" sz="600"/>
                <a:t>3</a:t>
              </a:r>
              <a:endParaRPr lang="ro-RO" altLang="en-GB" sz="600"/>
            </a:p>
          </p:txBody>
        </p:sp>
        <p:sp>
          <p:nvSpPr>
            <p:cNvPr id="157" name="Rectangles 156"/>
            <p:cNvSpPr/>
            <p:nvPr/>
          </p:nvSpPr>
          <p:spPr>
            <a:xfrm>
              <a:off x="6150" y="1390"/>
              <a:ext cx="283" cy="2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sz="800">
                  <a:sym typeface="+mn-ea"/>
                </a:rPr>
                <a:t>1</a:t>
              </a:r>
              <a:endParaRPr lang="en-US" sz="800">
                <a:sym typeface="+mn-ea"/>
              </a:endParaRPr>
            </a:p>
          </p:txBody>
        </p:sp>
        <p:sp>
          <p:nvSpPr>
            <p:cNvPr id="159" name="Rectangles 158"/>
            <p:cNvSpPr/>
            <p:nvPr/>
          </p:nvSpPr>
          <p:spPr>
            <a:xfrm>
              <a:off x="6150" y="1673"/>
              <a:ext cx="283" cy="2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ro-RO" altLang="en-GB" sz="600"/>
                <a:t>12</a:t>
              </a:r>
              <a:endParaRPr lang="ro-RO" altLang="en-GB" sz="600"/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3077845" y="3156585"/>
            <a:ext cx="1077595" cy="539115"/>
            <a:chOff x="2959" y="1106"/>
            <a:chExt cx="1697" cy="849"/>
          </a:xfrm>
          <a:noFill/>
        </p:grpSpPr>
        <p:sp>
          <p:nvSpPr>
            <p:cNvPr id="184" name="Rectangles 183"/>
            <p:cNvSpPr/>
            <p:nvPr/>
          </p:nvSpPr>
          <p:spPr>
            <a:xfrm>
              <a:off x="2959" y="1106"/>
              <a:ext cx="1415" cy="8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Serviciul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Cadastru, Registru agricol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Registratura urbana, Statistica si concesiuni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Autorizare si avizare</a:t>
              </a:r>
              <a:endParaRPr lang="en-US" sz="600"/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/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ro-RO" altLang="en-US" sz="600">
                <a:latin typeface="Times New Roman" panose="02020603050405020304" charset="0"/>
                <a:cs typeface="Times New Roman" panose="02020603050405020304" charset="0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/>
            </a:p>
          </p:txBody>
        </p:sp>
        <p:grpSp>
          <p:nvGrpSpPr>
            <p:cNvPr id="185" name="Group 184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186" name="Rectangles 185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11</a:t>
                </a:r>
                <a:endParaRPr lang="ro-RO" altLang="en-US" sz="600"/>
              </a:p>
            </p:txBody>
          </p:sp>
          <p:sp>
            <p:nvSpPr>
              <p:cNvPr id="187" name="Rectangles 186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1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188" name="Rectangles 187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10</a:t>
                </a:r>
                <a:endParaRPr lang="ro-RO" altLang="en-US" sz="600"/>
              </a:p>
            </p:txBody>
          </p:sp>
        </p:grpSp>
      </p:grpSp>
      <p:cxnSp>
        <p:nvCxnSpPr>
          <p:cNvPr id="225" name="Straight Arrow Connector 224"/>
          <p:cNvCxnSpPr/>
          <p:nvPr/>
        </p:nvCxnSpPr>
        <p:spPr>
          <a:xfrm flipH="1" flipV="1">
            <a:off x="6103620" y="1750695"/>
            <a:ext cx="5080" cy="12827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6" name="Group 225"/>
          <p:cNvGrpSpPr/>
          <p:nvPr/>
        </p:nvGrpSpPr>
        <p:grpSpPr>
          <a:xfrm>
            <a:off x="5687695" y="3923030"/>
            <a:ext cx="970915" cy="539750"/>
            <a:chOff x="3127" y="1106"/>
            <a:chExt cx="1529" cy="850"/>
          </a:xfrm>
          <a:noFill/>
        </p:grpSpPr>
        <p:sp>
          <p:nvSpPr>
            <p:cNvPr id="227" name="Rectangles 226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l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Urmarire, incasare si executare silita impozite si taxe locale</a:t>
              </a:r>
              <a:endParaRPr lang="en-US" sz="600"/>
            </a:p>
          </p:txBody>
        </p:sp>
        <p:grpSp>
          <p:nvGrpSpPr>
            <p:cNvPr id="228" name="Group 227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29" name="Rectangles 228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600"/>
                  <a:t>11</a:t>
                </a:r>
                <a:endParaRPr lang="en-US" sz="600"/>
              </a:p>
            </p:txBody>
          </p:sp>
          <p:sp>
            <p:nvSpPr>
              <p:cNvPr id="230" name="Rectangles 229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1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31" name="Rectangles 230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600"/>
                  <a:t>10</a:t>
                </a:r>
                <a:endParaRPr lang="en-US" sz="600"/>
              </a:p>
            </p:txBody>
          </p:sp>
        </p:grpSp>
      </p:grpSp>
      <p:grpSp>
        <p:nvGrpSpPr>
          <p:cNvPr id="232" name="Group 231"/>
          <p:cNvGrpSpPr/>
          <p:nvPr/>
        </p:nvGrpSpPr>
        <p:grpSpPr>
          <a:xfrm>
            <a:off x="5690235" y="3277235"/>
            <a:ext cx="970915" cy="539750"/>
            <a:chOff x="3127" y="1106"/>
            <a:chExt cx="1529" cy="850"/>
          </a:xfrm>
          <a:noFill/>
        </p:grpSpPr>
        <p:sp>
          <p:nvSpPr>
            <p:cNvPr id="233" name="Rectangles 232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l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Constatare si impunere persoane fizice si juridice</a:t>
              </a:r>
              <a:endParaRPr lang="en-US" sz="600"/>
            </a:p>
          </p:txBody>
        </p:sp>
        <p:grpSp>
          <p:nvGrpSpPr>
            <p:cNvPr id="234" name="Group 233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35" name="Rectangles 234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600"/>
                  <a:t>1</a:t>
                </a:r>
                <a:r>
                  <a:rPr lang="ro-RO" altLang="en-US" sz="600"/>
                  <a:t>1</a:t>
                </a:r>
                <a:endParaRPr lang="ro-RO" altLang="en-US" sz="600"/>
              </a:p>
            </p:txBody>
          </p:sp>
          <p:sp>
            <p:nvSpPr>
              <p:cNvPr id="236" name="Rectangles 235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1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37" name="Rectangles 236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10</a:t>
                </a:r>
                <a:endParaRPr lang="ro-RO" altLang="en-US" sz="800"/>
              </a:p>
            </p:txBody>
          </p:sp>
        </p:grpSp>
      </p:grpSp>
      <p:grpSp>
        <p:nvGrpSpPr>
          <p:cNvPr id="244" name="Group 243"/>
          <p:cNvGrpSpPr/>
          <p:nvPr/>
        </p:nvGrpSpPr>
        <p:grpSpPr>
          <a:xfrm>
            <a:off x="5689600" y="2646045"/>
            <a:ext cx="970915" cy="539750"/>
            <a:chOff x="3127" y="1106"/>
            <a:chExt cx="1529" cy="850"/>
          </a:xfrm>
          <a:noFill/>
        </p:grpSpPr>
        <p:sp>
          <p:nvSpPr>
            <p:cNvPr id="245" name="Rectangles 244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Serviciul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buget finante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contabilitate-salarizare</a:t>
              </a:r>
              <a:endParaRPr 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</a:t>
              </a: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246" name="Group 245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47" name="Rectangles 246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12</a:t>
                </a:r>
                <a:endParaRPr lang="ro-RO" altLang="en-US" sz="600"/>
              </a:p>
            </p:txBody>
          </p:sp>
          <p:sp>
            <p:nvSpPr>
              <p:cNvPr id="248" name="Rectangles 247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1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49" name="Rectangles 248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11</a:t>
                </a:r>
                <a:endParaRPr lang="ro-RO" altLang="en-US" sz="600"/>
              </a:p>
            </p:txBody>
          </p:sp>
        </p:grpSp>
      </p:grpSp>
      <p:grpSp>
        <p:nvGrpSpPr>
          <p:cNvPr id="250" name="Group 249"/>
          <p:cNvGrpSpPr/>
          <p:nvPr/>
        </p:nvGrpSpPr>
        <p:grpSpPr>
          <a:xfrm>
            <a:off x="4386580" y="4772660"/>
            <a:ext cx="970915" cy="539750"/>
            <a:chOff x="3127" y="1106"/>
            <a:chExt cx="1529" cy="850"/>
          </a:xfrm>
          <a:noFill/>
        </p:grpSpPr>
        <p:sp>
          <p:nvSpPr>
            <p:cNvPr id="251" name="Rectangles 250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Centrul National de Informare si Promovare Turistica (CNIPT)</a:t>
              </a:r>
              <a:endParaRPr lang="en-US" sz="600"/>
            </a:p>
          </p:txBody>
        </p:sp>
        <p:grpSp>
          <p:nvGrpSpPr>
            <p:cNvPr id="252" name="Group 251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53" name="Rectangles 252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254" name="Rectangles 253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55" name="Rectangles 254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</p:grpSp>
      </p:grpSp>
      <p:grpSp>
        <p:nvGrpSpPr>
          <p:cNvPr id="256" name="Group 255"/>
          <p:cNvGrpSpPr/>
          <p:nvPr/>
        </p:nvGrpSpPr>
        <p:grpSpPr>
          <a:xfrm>
            <a:off x="4391660" y="4135120"/>
            <a:ext cx="970915" cy="539750"/>
            <a:chOff x="3127" y="1106"/>
            <a:chExt cx="1529" cy="850"/>
          </a:xfrm>
          <a:noFill/>
        </p:grpSpPr>
        <p:sp>
          <p:nvSpPr>
            <p:cNvPr id="257" name="Rectangles 256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Muzeul Mineritului</a:t>
              </a:r>
              <a:endParaRPr lang="en-US" sz="600"/>
            </a:p>
          </p:txBody>
        </p:sp>
        <p:grpSp>
          <p:nvGrpSpPr>
            <p:cNvPr id="258" name="Group 257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59" name="Rectangles 258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  <p:sp>
            <p:nvSpPr>
              <p:cNvPr id="260" name="Rectangles 259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61" name="Rectangles 260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</p:grpSp>
      </p:grpSp>
      <p:grpSp>
        <p:nvGrpSpPr>
          <p:cNvPr id="262" name="Group 261"/>
          <p:cNvGrpSpPr/>
          <p:nvPr/>
        </p:nvGrpSpPr>
        <p:grpSpPr>
          <a:xfrm>
            <a:off x="4386580" y="3515995"/>
            <a:ext cx="970915" cy="539750"/>
            <a:chOff x="3127" y="1106"/>
            <a:chExt cx="1529" cy="850"/>
          </a:xfrm>
          <a:noFill/>
        </p:grpSpPr>
        <p:sp>
          <p:nvSpPr>
            <p:cNvPr id="263" name="Rectangles 262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Administrare Cinematograf</a:t>
              </a:r>
              <a:endParaRPr lang="en-US" sz="600"/>
            </a:p>
          </p:txBody>
        </p:sp>
        <p:grpSp>
          <p:nvGrpSpPr>
            <p:cNvPr id="264" name="Group 263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65" name="Rectangles 264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5</a:t>
                </a:r>
                <a:endParaRPr lang="ro-RO" altLang="en-US" sz="800"/>
              </a:p>
            </p:txBody>
          </p:sp>
          <p:sp>
            <p:nvSpPr>
              <p:cNvPr id="266" name="Rectangles 265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67" name="Rectangles 266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5</a:t>
                </a:r>
                <a:endParaRPr lang="ro-RO" altLang="en-US" sz="800"/>
              </a:p>
            </p:txBody>
          </p:sp>
        </p:grpSp>
      </p:grpSp>
      <p:grpSp>
        <p:nvGrpSpPr>
          <p:cNvPr id="268" name="Group 267"/>
          <p:cNvGrpSpPr/>
          <p:nvPr/>
        </p:nvGrpSpPr>
        <p:grpSpPr>
          <a:xfrm>
            <a:off x="8235950" y="2569845"/>
            <a:ext cx="971550" cy="540385"/>
            <a:chOff x="3127" y="1105"/>
            <a:chExt cx="1530" cy="851"/>
          </a:xfrm>
          <a:noFill/>
        </p:grpSpPr>
        <p:sp>
          <p:nvSpPr>
            <p:cNvPr id="269" name="Rectangles 268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ro-RO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Ordine si liniste publica, Paza bunuri</a:t>
              </a: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270" name="Group 269"/>
            <p:cNvGrpSpPr/>
            <p:nvPr/>
          </p:nvGrpSpPr>
          <p:grpSpPr>
            <a:xfrm>
              <a:off x="4374" y="1105"/>
              <a:ext cx="283" cy="851"/>
              <a:chOff x="6150" y="1105"/>
              <a:chExt cx="283" cy="851"/>
            </a:xfrm>
            <a:grpFill/>
          </p:grpSpPr>
          <p:sp>
            <p:nvSpPr>
              <p:cNvPr id="271" name="Rectangles 270"/>
              <p:cNvSpPr/>
              <p:nvPr/>
            </p:nvSpPr>
            <p:spPr>
              <a:xfrm>
                <a:off x="6150" y="1105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16</a:t>
                </a:r>
                <a:endParaRPr lang="ro-RO" altLang="en-US" sz="600"/>
              </a:p>
            </p:txBody>
          </p:sp>
          <p:sp>
            <p:nvSpPr>
              <p:cNvPr id="272" name="Rectangles 271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</a:t>
                </a:r>
                <a:endParaRPr lang="ro-RO" altLang="en-US" sz="600"/>
              </a:p>
            </p:txBody>
          </p:sp>
          <p:sp>
            <p:nvSpPr>
              <p:cNvPr id="273" name="Rectangles 272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15</a:t>
                </a:r>
                <a:endParaRPr lang="ro-RO" altLang="en-US" sz="600"/>
              </a:p>
            </p:txBody>
          </p:sp>
        </p:grpSp>
      </p:grpSp>
      <p:grpSp>
        <p:nvGrpSpPr>
          <p:cNvPr id="280" name="Group 279"/>
          <p:cNvGrpSpPr/>
          <p:nvPr/>
        </p:nvGrpSpPr>
        <p:grpSpPr>
          <a:xfrm>
            <a:off x="8248650" y="3882390"/>
            <a:ext cx="1008607" cy="659130"/>
            <a:chOff x="3196" y="1090"/>
            <a:chExt cx="1545" cy="1038"/>
          </a:xfrm>
          <a:noFill/>
        </p:grpSpPr>
        <p:sp>
          <p:nvSpPr>
            <p:cNvPr id="281" name="Rectangles 280"/>
            <p:cNvSpPr/>
            <p:nvPr/>
          </p:nvSpPr>
          <p:spPr>
            <a:xfrm>
              <a:off x="3196" y="1090"/>
              <a:ext cx="1260" cy="103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 disciplină în construcţii, protecţia mediului, evidenţa persoanelor,  centru monitorizare video-dispecerat</a:t>
              </a:r>
              <a:endParaRPr lang="en-US" sz="600"/>
            </a:p>
          </p:txBody>
        </p:sp>
        <p:grpSp>
          <p:nvGrpSpPr>
            <p:cNvPr id="282" name="Group 281"/>
            <p:cNvGrpSpPr/>
            <p:nvPr/>
          </p:nvGrpSpPr>
          <p:grpSpPr>
            <a:xfrm>
              <a:off x="4455" y="1104"/>
              <a:ext cx="286" cy="1016"/>
              <a:chOff x="6231" y="1104"/>
              <a:chExt cx="286" cy="1016"/>
            </a:xfrm>
            <a:grpFill/>
          </p:grpSpPr>
          <p:sp>
            <p:nvSpPr>
              <p:cNvPr id="283" name="Rectangles 282"/>
              <p:cNvSpPr/>
              <p:nvPr/>
            </p:nvSpPr>
            <p:spPr>
              <a:xfrm>
                <a:off x="6232" y="1104"/>
                <a:ext cx="283" cy="29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12</a:t>
                </a:r>
                <a:endParaRPr lang="ro-RO" altLang="en-US" sz="600"/>
              </a:p>
            </p:txBody>
          </p:sp>
          <p:sp>
            <p:nvSpPr>
              <p:cNvPr id="284" name="Rectangles 283"/>
              <p:cNvSpPr/>
              <p:nvPr/>
            </p:nvSpPr>
            <p:spPr>
              <a:xfrm>
                <a:off x="6231" y="1395"/>
                <a:ext cx="283" cy="27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>
                    <a:sym typeface="+mn-ea"/>
                  </a:rPr>
                  <a:t>1</a:t>
                </a:r>
                <a:endParaRPr lang="ro-RO" altLang="en-US" sz="800">
                  <a:sym typeface="+mn-ea"/>
                </a:endParaRPr>
              </a:p>
            </p:txBody>
          </p:sp>
          <p:sp>
            <p:nvSpPr>
              <p:cNvPr id="285" name="Rectangles 284"/>
              <p:cNvSpPr/>
              <p:nvPr/>
            </p:nvSpPr>
            <p:spPr>
              <a:xfrm>
                <a:off x="6234" y="1669"/>
                <a:ext cx="283" cy="45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11</a:t>
                </a:r>
                <a:endParaRPr lang="ro-RO" altLang="en-US" sz="800"/>
              </a:p>
            </p:txBody>
          </p:sp>
        </p:grpSp>
      </p:grpSp>
      <p:grpSp>
        <p:nvGrpSpPr>
          <p:cNvPr id="292" name="Group 291"/>
          <p:cNvGrpSpPr/>
          <p:nvPr/>
        </p:nvGrpSpPr>
        <p:grpSpPr>
          <a:xfrm>
            <a:off x="8235950" y="3226435"/>
            <a:ext cx="971550" cy="539750"/>
            <a:chOff x="3127" y="1106"/>
            <a:chExt cx="1530" cy="850"/>
          </a:xfrm>
          <a:noFill/>
        </p:grpSpPr>
        <p:sp>
          <p:nvSpPr>
            <p:cNvPr id="293" name="Rectangles 292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Circulatie drumuri publice</a:t>
              </a:r>
              <a:endParaRPr lang="en-US" sz="600"/>
            </a:p>
          </p:txBody>
        </p:sp>
        <p:grpSp>
          <p:nvGrpSpPr>
            <p:cNvPr id="294" name="Group 293"/>
            <p:cNvGrpSpPr/>
            <p:nvPr/>
          </p:nvGrpSpPr>
          <p:grpSpPr>
            <a:xfrm>
              <a:off x="4374" y="1112"/>
              <a:ext cx="283" cy="844"/>
              <a:chOff x="6150" y="1112"/>
              <a:chExt cx="283" cy="844"/>
            </a:xfrm>
            <a:grpFill/>
          </p:grpSpPr>
          <p:sp>
            <p:nvSpPr>
              <p:cNvPr id="295" name="Rectangles 294"/>
              <p:cNvSpPr/>
              <p:nvPr/>
            </p:nvSpPr>
            <p:spPr>
              <a:xfrm>
                <a:off x="6150" y="1112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sz="600"/>
                  <a:t>11</a:t>
                </a:r>
                <a:endParaRPr lang="ro-RO" sz="600"/>
              </a:p>
            </p:txBody>
          </p:sp>
          <p:sp>
            <p:nvSpPr>
              <p:cNvPr id="296" name="Rectangles 295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>
                    <a:sym typeface="+mn-ea"/>
                  </a:rPr>
                  <a:t>0</a:t>
                </a:r>
                <a:endParaRPr lang="ro-RO" altLang="en-US" sz="800">
                  <a:sym typeface="+mn-ea"/>
                </a:endParaRPr>
              </a:p>
            </p:txBody>
          </p:sp>
          <p:sp>
            <p:nvSpPr>
              <p:cNvPr id="297" name="Rectangles 296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11</a:t>
                </a:r>
                <a:endParaRPr lang="ro-RO" altLang="en-US" sz="600"/>
              </a:p>
            </p:txBody>
          </p:sp>
        </p:grpSp>
      </p:grpSp>
      <p:grpSp>
        <p:nvGrpSpPr>
          <p:cNvPr id="324" name="Group 323"/>
          <p:cNvGrpSpPr/>
          <p:nvPr/>
        </p:nvGrpSpPr>
        <p:grpSpPr>
          <a:xfrm>
            <a:off x="539115" y="3496310"/>
            <a:ext cx="970915" cy="539750"/>
            <a:chOff x="3127" y="1106"/>
            <a:chExt cx="1529" cy="850"/>
          </a:xfrm>
          <a:noFill/>
        </p:grpSpPr>
        <p:sp>
          <p:nvSpPr>
            <p:cNvPr id="325" name="Rectangles 324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l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Public Comunitar Local de Evidenta Persoanelor (SPCLEP)</a:t>
              </a:r>
              <a:endParaRPr lang="en-US" sz="600"/>
            </a:p>
          </p:txBody>
        </p:sp>
        <p:grpSp>
          <p:nvGrpSpPr>
            <p:cNvPr id="326" name="Group 325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327" name="Rectangles 326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11</a:t>
                </a:r>
                <a:endParaRPr lang="ro-RO" altLang="en-US" sz="600"/>
              </a:p>
            </p:txBody>
          </p:sp>
          <p:sp>
            <p:nvSpPr>
              <p:cNvPr id="328" name="Rectangles 327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1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29" name="Rectangles 328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10</a:t>
                </a:r>
                <a:endParaRPr lang="ro-RO" altLang="en-US" sz="600"/>
              </a:p>
            </p:txBody>
          </p:sp>
        </p:grpSp>
      </p:grpSp>
      <p:graphicFrame>
        <p:nvGraphicFramePr>
          <p:cNvPr id="398" name="Table 397"/>
          <p:cNvGraphicFramePr/>
          <p:nvPr/>
        </p:nvGraphicFramePr>
        <p:xfrm>
          <a:off x="10524490" y="716280"/>
          <a:ext cx="1474470" cy="2491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840"/>
                <a:gridCol w="341630"/>
              </a:tblGrid>
              <a:tr h="209550">
                <a:tc>
                  <a:txBody>
                    <a:bodyPr/>
                    <a:p>
                      <a:pPr>
                        <a:buNone/>
                      </a:pPr>
                      <a:r>
                        <a:rPr lang="ro-RO" altLang="en-US" sz="600" b="0">
                          <a:solidFill>
                            <a:schemeClr val="dk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FUNCTII </a:t>
                      </a:r>
                      <a:r>
                        <a:rPr lang="en-US" sz="6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DE DEMNITATE PUBLICA</a:t>
                      </a:r>
                      <a:endParaRPr lang="en-US" sz="6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endParaRPr lang="en-US" sz="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09550">
                <a:tc>
                  <a:txBody>
                    <a:bodyPr/>
                    <a:p>
                      <a:pPr>
                        <a:buNone/>
                      </a:pPr>
                      <a:r>
                        <a:rPr lang="ro-RO" altLang="en-US" sz="60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FUNCTIE ADMINISTRATOR PUBLIC</a:t>
                      </a:r>
                      <a:endParaRPr lang="ro-RO" altLang="en-US" sz="60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sz="700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ro-RO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09550">
                <a:tc>
                  <a:txBody>
                    <a:bodyPr/>
                    <a:p>
                      <a:pPr>
                        <a:buNone/>
                      </a:pPr>
                      <a:r>
                        <a:rPr lang="ro-RO" altLang="en-US" sz="700">
                          <a:solidFill>
                            <a:schemeClr val="tx1"/>
                          </a:solidFill>
                        </a:rPr>
                        <a:t>FUNCTIE DE SECRETAR GENERAL AL UAT</a:t>
                      </a:r>
                      <a:endParaRPr lang="ro-RO" alt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altLang="en-US" sz="700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ro-RO" altLang="en-US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0955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NUMAR TOTAL FUNCTII PUBLICE</a:t>
                      </a:r>
                      <a:endParaRPr lang="en-US" sz="60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sz="700" b="1">
                          <a:solidFill>
                            <a:schemeClr val="tx1"/>
                          </a:solidFill>
                        </a:rPr>
                        <a:t>125</a:t>
                      </a:r>
                      <a:endParaRPr lang="ro-RO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905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FUNCTII PUBLICE DE CONDUCERE</a:t>
                      </a:r>
                      <a:endParaRPr 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altLang="en-US" sz="70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o-RO" alt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0955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FUNCTII PUBLICE DE EXECUTIE</a:t>
                      </a:r>
                      <a:endParaRPr 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sz="700">
                          <a:solidFill>
                            <a:schemeClr val="tx1"/>
                          </a:solidFill>
                        </a:rPr>
                        <a:t>110</a:t>
                      </a:r>
                      <a:endParaRPr lang="ro-RO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0955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FUNCTII CONTR. DE CONDUCERE</a:t>
                      </a:r>
                      <a:endParaRPr 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sz="700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ro-RO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0955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FUNCTII CONTR. DE EXECUTIE</a:t>
                      </a:r>
                      <a:endParaRPr 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altLang="en-GB" sz="700" b="1">
                          <a:solidFill>
                            <a:schemeClr val="tx1"/>
                          </a:solidFill>
                        </a:rPr>
                        <a:t>72</a:t>
                      </a:r>
                      <a:endParaRPr lang="ro-RO" altLang="en-GB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0955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TOTAL APAR</a:t>
                      </a:r>
                      <a:r>
                        <a:rPr lang="ro-RO" altLang="en-US" sz="70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T DE SPECIALITATE</a:t>
                      </a:r>
                      <a:endParaRPr 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altLang="en-GB" sz="700" b="1">
                          <a:solidFill>
                            <a:schemeClr val="tx1"/>
                          </a:solidFill>
                        </a:rPr>
                        <a:t>202</a:t>
                      </a:r>
                      <a:endParaRPr lang="ro-RO" altLang="en-GB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" name="Text Box 19"/>
          <p:cNvSpPr txBox="1"/>
          <p:nvPr/>
        </p:nvSpPr>
        <p:spPr>
          <a:xfrm>
            <a:off x="9504045" y="5448935"/>
            <a:ext cx="12528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endParaRPr lang="en-US" sz="8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sz="8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800">
                <a:latin typeface="Times New Roman" panose="02020603050405020304" charset="0"/>
                <a:cs typeface="Times New Roman" panose="02020603050405020304" charset="0"/>
              </a:rPr>
              <a:t>Pre</a:t>
            </a:r>
            <a:r>
              <a:rPr lang="en-GB" altLang="en-US" sz="800">
                <a:latin typeface="Times New Roman" panose="02020603050405020304" charset="0"/>
                <a:cs typeface="Times New Roman" panose="02020603050405020304" charset="0"/>
              </a:rPr>
              <a:t>;</a:t>
            </a:r>
            <a:r>
              <a:rPr lang="en-US" sz="800">
                <a:latin typeface="Times New Roman" panose="02020603050405020304" charset="0"/>
                <a:cs typeface="Times New Roman" panose="02020603050405020304" charset="0"/>
              </a:rPr>
              <a:t>edinte de </a:t>
            </a:r>
            <a:r>
              <a:rPr lang="ro-RO" altLang="en-US" sz="8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sz="800">
                <a:latin typeface="Times New Roman" panose="02020603050405020304" charset="0"/>
                <a:cs typeface="Times New Roman" panose="02020603050405020304" charset="0"/>
              </a:rPr>
              <a:t>edinta</a:t>
            </a:r>
            <a:endParaRPr lang="en-US" sz="8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o-RO" altLang="en-US" sz="800">
                <a:latin typeface="Times New Roman" panose="02020603050405020304" charset="0"/>
                <a:cs typeface="Times New Roman" panose="02020603050405020304" charset="0"/>
              </a:rPr>
              <a:t>      Margareta Burduf</a:t>
            </a:r>
            <a:endParaRPr lang="ro-RO" altLang="en-GB" sz="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Text Box 33"/>
          <p:cNvSpPr txBox="1"/>
          <p:nvPr/>
        </p:nvSpPr>
        <p:spPr>
          <a:xfrm>
            <a:off x="10974705" y="5760720"/>
            <a:ext cx="1024255" cy="1257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800">
                <a:latin typeface="Times New Roman" panose="02020603050405020304" charset="0"/>
                <a:cs typeface="Times New Roman" panose="02020603050405020304" charset="0"/>
              </a:rPr>
              <a:t>Contrasemneaz</a:t>
            </a:r>
            <a:r>
              <a:rPr lang="ro-RO" altLang="en-US" sz="8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sz="8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800">
                <a:latin typeface="Times New Roman" panose="02020603050405020304" charset="0"/>
                <a:cs typeface="Times New Roman" panose="02020603050405020304" charset="0"/>
              </a:rPr>
              <a:t>Secretar General</a:t>
            </a:r>
            <a:endParaRPr lang="en-US" sz="8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GB" altLang="ro-RO" sz="800">
                <a:latin typeface="Times New Roman" panose="02020603050405020304" charset="0"/>
                <a:cs typeface="Times New Roman" panose="02020603050405020304" charset="0"/>
              </a:rPr>
              <a:t>Adrian Negoe</a:t>
            </a:r>
            <a:endParaRPr lang="en-GB" altLang="ro-RO" sz="8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6" name="Elbow Connector 25"/>
          <p:cNvCxnSpPr>
            <a:stCxn id="3" idx="2"/>
            <a:endCxn id="4" idx="0"/>
          </p:cNvCxnSpPr>
          <p:nvPr/>
        </p:nvCxnSpPr>
        <p:spPr>
          <a:xfrm rot="5400000">
            <a:off x="3244533" y="-953452"/>
            <a:ext cx="280670" cy="4137025"/>
          </a:xfrm>
          <a:prstGeom prst="bentConnector3">
            <a:avLst>
              <a:gd name="adj1" fmla="val 49887"/>
            </a:avLst>
          </a:prstGeom>
          <a:ln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Elbow Connector 59"/>
          <p:cNvCxnSpPr/>
          <p:nvPr/>
        </p:nvCxnSpPr>
        <p:spPr>
          <a:xfrm rot="16200000" flipV="1">
            <a:off x="7301230" y="1818640"/>
            <a:ext cx="147320" cy="9525"/>
          </a:xfrm>
          <a:prstGeom prst="bentConnector3">
            <a:avLst>
              <a:gd name="adj1" fmla="val 49784"/>
            </a:avLst>
          </a:prstGeom>
          <a:solidFill>
            <a:schemeClr val="bg1">
              <a:lumMod val="85000"/>
            </a:schemeClr>
          </a:solidFill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 flipV="1">
            <a:off x="7435850" y="1412875"/>
            <a:ext cx="108000" cy="4445"/>
          </a:xfrm>
          <a:prstGeom prst="straightConnector1">
            <a:avLst/>
          </a:prstGeom>
          <a:solidFill>
            <a:schemeClr val="bg1"/>
          </a:solidFill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1707515" y="3443605"/>
            <a:ext cx="970915" cy="264160"/>
            <a:chOff x="3127" y="1106"/>
            <a:chExt cx="1529" cy="850"/>
          </a:xfrm>
          <a:noFill/>
        </p:grpSpPr>
        <p:sp>
          <p:nvSpPr>
            <p:cNvPr id="41" name="Rectangles 40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Stare Civila</a:t>
              </a: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43" name="Rectangles 42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4</a:t>
                </a:r>
                <a:endParaRPr lang="ro-RO" altLang="en-US" sz="800"/>
              </a:p>
            </p:txBody>
          </p:sp>
          <p:sp>
            <p:nvSpPr>
              <p:cNvPr id="44" name="Rectangles 43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45" name="Rectangles 44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4</a:t>
                </a:r>
                <a:endParaRPr lang="ro-RO" altLang="en-US" sz="800"/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1707515" y="3784600"/>
            <a:ext cx="970915" cy="304800"/>
            <a:chOff x="3127" y="1106"/>
            <a:chExt cx="1529" cy="850"/>
          </a:xfrm>
          <a:noFill/>
        </p:grpSpPr>
        <p:sp>
          <p:nvSpPr>
            <p:cNvPr id="47" name="Rectangles 46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Informatic</a:t>
              </a: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49" name="Rectangles 48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</a:t>
                </a:r>
                <a:endParaRPr lang="ro-RO" altLang="en-US" sz="800"/>
              </a:p>
            </p:txBody>
          </p:sp>
          <p:sp>
            <p:nvSpPr>
              <p:cNvPr id="50" name="Rectangles 49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51" name="Rectangles 50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</a:t>
                </a:r>
                <a:endParaRPr lang="ro-RO" altLang="en-US" sz="800"/>
              </a:p>
            </p:txBody>
          </p:sp>
        </p:grpSp>
      </p:grpSp>
      <p:cxnSp>
        <p:nvCxnSpPr>
          <p:cNvPr id="52" name="Straight Connector 51"/>
          <p:cNvCxnSpPr>
            <a:stCxn id="2" idx="3"/>
            <a:endCxn id="3" idx="1"/>
          </p:cNvCxnSpPr>
          <p:nvPr/>
        </p:nvCxnSpPr>
        <p:spPr>
          <a:xfrm flipV="1">
            <a:off x="3378200" y="795020"/>
            <a:ext cx="1264920" cy="63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5432425" y="1750695"/>
            <a:ext cx="2193290" cy="88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1" name="Group 70"/>
          <p:cNvGrpSpPr/>
          <p:nvPr/>
        </p:nvGrpSpPr>
        <p:grpSpPr>
          <a:xfrm>
            <a:off x="658495" y="2269490"/>
            <a:ext cx="920750" cy="380365"/>
            <a:chOff x="3127" y="1106"/>
            <a:chExt cx="1529" cy="850"/>
          </a:xfrm>
          <a:noFill/>
        </p:grpSpPr>
        <p:sp>
          <p:nvSpPr>
            <p:cNvPr id="72" name="Rectangles 71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Administratie publica locala</a:t>
              </a:r>
              <a:endParaRPr lang="en-US" sz="600"/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74" name="Rectangles 73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GB" altLang="ro-RO" sz="800"/>
                  <a:t>1</a:t>
                </a:r>
                <a:endParaRPr lang="en-GB" altLang="ro-RO" sz="800"/>
              </a:p>
            </p:txBody>
          </p:sp>
          <p:sp>
            <p:nvSpPr>
              <p:cNvPr id="75" name="Rectangles 74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76" name="Rectangles 75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GB" altLang="ro-RO" sz="800"/>
                  <a:t>1</a:t>
                </a:r>
                <a:endParaRPr lang="en-GB" altLang="ro-RO" sz="800"/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9500870" y="725170"/>
            <a:ext cx="911860" cy="359410"/>
            <a:chOff x="3127" y="1106"/>
            <a:chExt cx="1529" cy="850"/>
          </a:xfrm>
          <a:noFill/>
        </p:grpSpPr>
        <p:sp>
          <p:nvSpPr>
            <p:cNvPr id="78" name="Rectangles 77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Resurse umane</a:t>
              </a:r>
              <a:endParaRPr lang="en-US" sz="600"/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80" name="Rectangles 79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GB" altLang="en-US" sz="800"/>
                  <a:t>2</a:t>
                </a:r>
                <a:endParaRPr lang="en-GB" altLang="en-US" sz="800"/>
              </a:p>
            </p:txBody>
          </p:sp>
          <p:sp>
            <p:nvSpPr>
              <p:cNvPr id="81" name="Rectangles 80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82" name="Rectangles 81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GB" altLang="en-US" sz="800"/>
                  <a:t>2</a:t>
                </a:r>
                <a:endParaRPr lang="en-GB" altLang="en-US" sz="800"/>
              </a:p>
            </p:txBody>
          </p:sp>
        </p:grpSp>
      </p:grpSp>
      <p:grpSp>
        <p:nvGrpSpPr>
          <p:cNvPr id="83" name="Group 82"/>
          <p:cNvGrpSpPr/>
          <p:nvPr/>
        </p:nvGrpSpPr>
        <p:grpSpPr>
          <a:xfrm>
            <a:off x="672465" y="1831340"/>
            <a:ext cx="910590" cy="377825"/>
            <a:chOff x="3127" y="1106"/>
            <a:chExt cx="1529" cy="850"/>
          </a:xfrm>
          <a:noFill/>
        </p:grpSpPr>
        <p:sp>
          <p:nvSpPr>
            <p:cNvPr id="84" name="Rectangles 83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Juridic, Legislatie</a:t>
              </a:r>
              <a:endParaRPr lang="en-US" sz="600"/>
            </a:p>
          </p:txBody>
        </p:sp>
        <p:grpSp>
          <p:nvGrpSpPr>
            <p:cNvPr id="85" name="Group 84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86" name="Rectangles 85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800"/>
                  <a:t>4</a:t>
                </a:r>
                <a:endParaRPr lang="ro-RO" altLang="en-GB" sz="800"/>
              </a:p>
            </p:txBody>
          </p:sp>
          <p:sp>
            <p:nvSpPr>
              <p:cNvPr id="88" name="Rectangles 87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89" name="Rectangles 88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800"/>
                  <a:t>4</a:t>
                </a:r>
                <a:endParaRPr lang="ro-RO" altLang="en-GB" sz="800"/>
              </a:p>
            </p:txBody>
          </p:sp>
        </p:grpSp>
      </p:grpSp>
      <p:grpSp>
        <p:nvGrpSpPr>
          <p:cNvPr id="92" name="Group 91"/>
          <p:cNvGrpSpPr/>
          <p:nvPr/>
        </p:nvGrpSpPr>
        <p:grpSpPr>
          <a:xfrm>
            <a:off x="664210" y="2729865"/>
            <a:ext cx="920750" cy="380365"/>
            <a:chOff x="3127" y="1106"/>
            <a:chExt cx="1529" cy="850"/>
          </a:xfrm>
          <a:noFill/>
        </p:grpSpPr>
        <p:sp>
          <p:nvSpPr>
            <p:cNvPr id="151" name="Rectangles 150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</a:t>
              </a:r>
              <a:r>
                <a:rPr lang="en-GB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Monitor oficial local</a:t>
              </a:r>
              <a:endParaRPr lang="en-GB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174" name="Group 173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38" name="Rectangles 237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/>
                  <a:t>1</a:t>
                </a:r>
                <a:endParaRPr lang="en-US" sz="800"/>
              </a:p>
            </p:txBody>
          </p:sp>
          <p:sp>
            <p:nvSpPr>
              <p:cNvPr id="239" name="Rectangles 238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40" name="Rectangles 239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/>
                  <a:t>1</a:t>
                </a:r>
                <a:endParaRPr lang="en-US" sz="800"/>
              </a:p>
            </p:txBody>
          </p:sp>
        </p:grpSp>
      </p:grpSp>
      <p:grpSp>
        <p:nvGrpSpPr>
          <p:cNvPr id="29" name="Group 28"/>
          <p:cNvGrpSpPr/>
          <p:nvPr/>
        </p:nvGrpSpPr>
        <p:grpSpPr>
          <a:xfrm>
            <a:off x="6950075" y="1879600"/>
            <a:ext cx="971550" cy="539750"/>
            <a:chOff x="3127" y="1106"/>
            <a:chExt cx="1530" cy="850"/>
          </a:xfrm>
          <a:noFill/>
        </p:grpSpPr>
        <p:sp>
          <p:nvSpPr>
            <p:cNvPr id="30" name="Rectangles 29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ro-RO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Directia Investitii si Servicii publice</a:t>
              </a:r>
              <a:endParaRPr lang="en-US" altLang="ro-RO" sz="6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374" y="1106"/>
              <a:ext cx="283" cy="848"/>
              <a:chOff x="6150" y="1106"/>
              <a:chExt cx="283" cy="848"/>
            </a:xfrm>
            <a:grpFill/>
          </p:grpSpPr>
          <p:sp>
            <p:nvSpPr>
              <p:cNvPr id="32" name="Rectangles 31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600"/>
                  <a:t>24</a:t>
                </a:r>
                <a:endParaRPr lang="en-GB" altLang="ro-RO" sz="600"/>
              </a:p>
            </p:txBody>
          </p:sp>
          <p:sp>
            <p:nvSpPr>
              <p:cNvPr id="33" name="Rectangles 32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59" name="Rectangles 58"/>
              <p:cNvSpPr/>
              <p:nvPr/>
            </p:nvSpPr>
            <p:spPr>
              <a:xfrm>
                <a:off x="6150" y="1673"/>
                <a:ext cx="283" cy="28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GB" altLang="ro-RO" sz="600"/>
                  <a:t>2</a:t>
                </a:r>
                <a:r>
                  <a:rPr lang="ro-RO" altLang="en-GB" sz="600"/>
                  <a:t>2</a:t>
                </a:r>
                <a:endParaRPr lang="ro-RO" altLang="en-GB" sz="600"/>
              </a:p>
            </p:txBody>
          </p:sp>
        </p:grpSp>
      </p:grpSp>
      <p:grpSp>
        <p:nvGrpSpPr>
          <p:cNvPr id="100" name="Group 99"/>
          <p:cNvGrpSpPr/>
          <p:nvPr/>
        </p:nvGrpSpPr>
        <p:grpSpPr>
          <a:xfrm>
            <a:off x="6946265" y="3263900"/>
            <a:ext cx="1030008" cy="751205"/>
            <a:chOff x="3127" y="773"/>
            <a:chExt cx="1530" cy="1183"/>
          </a:xfrm>
          <a:noFill/>
        </p:grpSpPr>
        <p:sp>
          <p:nvSpPr>
            <p:cNvPr id="101" name="Rectangles 100"/>
            <p:cNvSpPr/>
            <p:nvPr/>
          </p:nvSpPr>
          <p:spPr>
            <a:xfrm>
              <a:off x="3127" y="773"/>
              <a:ext cx="1247" cy="11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ro-RO" altLang="en-US" sz="600"/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</a:rPr>
                <a:t>Serviciu investiții, transport public local, salubrizare și iluminat public, 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Unitatea municipala de monitorizare, 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Administrativ si Gestiune</a:t>
              </a: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ro-RO" altLang="en-US" sz="700"/>
            </a:p>
          </p:txBody>
        </p:sp>
        <p:grpSp>
          <p:nvGrpSpPr>
            <p:cNvPr id="102" name="Group 101"/>
            <p:cNvGrpSpPr/>
            <p:nvPr/>
          </p:nvGrpSpPr>
          <p:grpSpPr>
            <a:xfrm>
              <a:off x="4374" y="777"/>
              <a:ext cx="283" cy="1179"/>
              <a:chOff x="6150" y="777"/>
              <a:chExt cx="283" cy="1179"/>
            </a:xfrm>
            <a:grpFill/>
          </p:grpSpPr>
          <p:sp>
            <p:nvSpPr>
              <p:cNvPr id="103" name="Rectangles 102"/>
              <p:cNvSpPr/>
              <p:nvPr/>
            </p:nvSpPr>
            <p:spPr>
              <a:xfrm>
                <a:off x="6152" y="777"/>
                <a:ext cx="281" cy="39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21</a:t>
                </a:r>
                <a:endParaRPr lang="ro-RO" altLang="en-US" sz="600"/>
              </a:p>
            </p:txBody>
          </p:sp>
          <p:sp>
            <p:nvSpPr>
              <p:cNvPr id="104" name="Rectangles 103"/>
              <p:cNvSpPr/>
              <p:nvPr/>
            </p:nvSpPr>
            <p:spPr>
              <a:xfrm>
                <a:off x="6150" y="1170"/>
                <a:ext cx="282" cy="37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1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105" name="Rectangles 104"/>
              <p:cNvSpPr/>
              <p:nvPr/>
            </p:nvSpPr>
            <p:spPr>
              <a:xfrm>
                <a:off x="6150" y="1542"/>
                <a:ext cx="283" cy="41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20</a:t>
                </a:r>
                <a:endParaRPr lang="ro-RO" altLang="en-US" sz="600"/>
              </a:p>
            </p:txBody>
          </p:sp>
        </p:grpSp>
      </p:grpSp>
      <p:grpSp>
        <p:nvGrpSpPr>
          <p:cNvPr id="152" name="Group 151"/>
          <p:cNvGrpSpPr/>
          <p:nvPr/>
        </p:nvGrpSpPr>
        <p:grpSpPr>
          <a:xfrm>
            <a:off x="8297545" y="5182870"/>
            <a:ext cx="920750" cy="380365"/>
            <a:chOff x="3127" y="1106"/>
            <a:chExt cx="1529" cy="850"/>
          </a:xfrm>
          <a:noFill/>
        </p:grpSpPr>
        <p:sp>
          <p:nvSpPr>
            <p:cNvPr id="154" name="Rectangles 153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Evidenta 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P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ersoanelor</a:t>
              </a:r>
              <a:endParaRPr lang="en-US" sz="600"/>
            </a:p>
          </p:txBody>
        </p:sp>
        <p:grpSp>
          <p:nvGrpSpPr>
            <p:cNvPr id="175" name="Group 174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176" name="Rectangles 175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/>
                  <a:t>1</a:t>
                </a:r>
                <a:endParaRPr lang="en-US" sz="800"/>
              </a:p>
            </p:txBody>
          </p:sp>
          <p:sp>
            <p:nvSpPr>
              <p:cNvPr id="241" name="Rectangles 240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42" name="Rectangles 241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/>
                  <a:t>1</a:t>
                </a:r>
                <a:endParaRPr lang="en-US" sz="800"/>
              </a:p>
            </p:txBody>
          </p:sp>
        </p:grpSp>
      </p:grpSp>
      <p:grpSp>
        <p:nvGrpSpPr>
          <p:cNvPr id="243" name="Group 242"/>
          <p:cNvGrpSpPr/>
          <p:nvPr/>
        </p:nvGrpSpPr>
        <p:grpSpPr>
          <a:xfrm>
            <a:off x="8294370" y="4732655"/>
            <a:ext cx="911860" cy="359410"/>
            <a:chOff x="3127" y="1106"/>
            <a:chExt cx="1529" cy="850"/>
          </a:xfrm>
          <a:noFill/>
        </p:grpSpPr>
        <p:sp>
          <p:nvSpPr>
            <p:cNvPr id="274" name="Rectangles 273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 disciplină în construcţii, protecţia mediului</a:t>
              </a:r>
              <a:endParaRPr lang="en-US" sz="600"/>
            </a:p>
          </p:txBody>
        </p:sp>
        <p:grpSp>
          <p:nvGrpSpPr>
            <p:cNvPr id="275" name="Group 274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76" name="Rectangles 275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  <p:sp>
            <p:nvSpPr>
              <p:cNvPr id="277" name="Rectangles 276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78" name="Rectangles 277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</p:grpSp>
      </p:grpSp>
      <p:grpSp>
        <p:nvGrpSpPr>
          <p:cNvPr id="279" name="Group 278"/>
          <p:cNvGrpSpPr/>
          <p:nvPr/>
        </p:nvGrpSpPr>
        <p:grpSpPr>
          <a:xfrm>
            <a:off x="8295005" y="5664200"/>
            <a:ext cx="910590" cy="377825"/>
            <a:chOff x="3127" y="1106"/>
            <a:chExt cx="1529" cy="850"/>
          </a:xfrm>
          <a:noFill/>
        </p:grpSpPr>
        <p:sp>
          <p:nvSpPr>
            <p:cNvPr id="318" name="Rectangles 317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centru monitorizare video-dispecerat</a:t>
              </a:r>
              <a:endParaRPr lang="en-US" sz="600"/>
            </a:p>
          </p:txBody>
        </p:sp>
        <p:grpSp>
          <p:nvGrpSpPr>
            <p:cNvPr id="319" name="Group 318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320" name="Rectangles 319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7</a:t>
                </a:r>
                <a:endParaRPr lang="ro-RO" altLang="en-US" sz="800"/>
              </a:p>
            </p:txBody>
          </p:sp>
          <p:sp>
            <p:nvSpPr>
              <p:cNvPr id="321" name="Rectangles 320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22" name="Rectangles 321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7</a:t>
                </a:r>
                <a:endParaRPr lang="ro-RO" altLang="en-US" sz="800"/>
              </a:p>
            </p:txBody>
          </p:sp>
        </p:grpSp>
      </p:grpSp>
      <p:grpSp>
        <p:nvGrpSpPr>
          <p:cNvPr id="399" name="Group 398"/>
          <p:cNvGrpSpPr/>
          <p:nvPr/>
        </p:nvGrpSpPr>
        <p:grpSpPr>
          <a:xfrm>
            <a:off x="8235950" y="1851660"/>
            <a:ext cx="971550" cy="539750"/>
            <a:chOff x="3127" y="1106"/>
            <a:chExt cx="1530" cy="850"/>
          </a:xfrm>
          <a:noFill/>
        </p:grpSpPr>
        <p:sp>
          <p:nvSpPr>
            <p:cNvPr id="400" name="Rectangles 399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D</a:t>
              </a:r>
              <a:r>
                <a:rPr lang="ro-RO" altLang="en-US" sz="6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irectia Politia Locala</a:t>
              </a:r>
              <a:endParaRPr lang="en-US" sz="600" b="1"/>
            </a:p>
          </p:txBody>
        </p:sp>
        <p:grpSp>
          <p:nvGrpSpPr>
            <p:cNvPr id="401" name="Group 400"/>
            <p:cNvGrpSpPr/>
            <p:nvPr/>
          </p:nvGrpSpPr>
          <p:grpSpPr>
            <a:xfrm>
              <a:off x="4374" y="1106"/>
              <a:ext cx="283" cy="848"/>
              <a:chOff x="6150" y="1106"/>
              <a:chExt cx="283" cy="848"/>
            </a:xfrm>
            <a:grpFill/>
          </p:grpSpPr>
          <p:sp>
            <p:nvSpPr>
              <p:cNvPr id="402" name="Rectangles 401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600"/>
                  <a:t>40</a:t>
                </a:r>
                <a:endParaRPr lang="ro-RO" altLang="en-GB" sz="600"/>
              </a:p>
            </p:txBody>
          </p:sp>
          <p:sp>
            <p:nvSpPr>
              <p:cNvPr id="403" name="Rectangles 402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  <p:sp>
            <p:nvSpPr>
              <p:cNvPr id="404" name="Rectangles 403"/>
              <p:cNvSpPr/>
              <p:nvPr/>
            </p:nvSpPr>
            <p:spPr>
              <a:xfrm>
                <a:off x="6150" y="1673"/>
                <a:ext cx="283" cy="28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37</a:t>
                </a:r>
                <a:endParaRPr lang="ro-RO" altLang="en-US" sz="600"/>
              </a:p>
            </p:txBody>
          </p:sp>
        </p:grpSp>
      </p:grpSp>
      <p:grpSp>
        <p:nvGrpSpPr>
          <p:cNvPr id="405" name="Group 404"/>
          <p:cNvGrpSpPr/>
          <p:nvPr/>
        </p:nvGrpSpPr>
        <p:grpSpPr>
          <a:xfrm>
            <a:off x="6971030" y="5182235"/>
            <a:ext cx="920750" cy="380365"/>
            <a:chOff x="3127" y="1106"/>
            <a:chExt cx="1529" cy="850"/>
          </a:xfrm>
          <a:noFill/>
        </p:grpSpPr>
        <p:sp>
          <p:nvSpPr>
            <p:cNvPr id="406" name="Rectangles 405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</a:t>
              </a:r>
              <a:r>
                <a:rPr lang="ro-RO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Salubrizare și Iluminat public</a:t>
              </a:r>
              <a:endParaRPr lang="ro-RO" sz="600"/>
            </a:p>
          </p:txBody>
        </p:sp>
        <p:grpSp>
          <p:nvGrpSpPr>
            <p:cNvPr id="407" name="Group 406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408" name="Rectangles 407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409" name="Rectangles 408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410" name="Rectangles 409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</p:grpSp>
      </p:grpSp>
      <p:grpSp>
        <p:nvGrpSpPr>
          <p:cNvPr id="411" name="Group 410"/>
          <p:cNvGrpSpPr/>
          <p:nvPr/>
        </p:nvGrpSpPr>
        <p:grpSpPr>
          <a:xfrm>
            <a:off x="6971030" y="4274820"/>
            <a:ext cx="911860" cy="359410"/>
            <a:chOff x="3127" y="1106"/>
            <a:chExt cx="1529" cy="850"/>
          </a:xfrm>
          <a:noFill/>
        </p:grpSpPr>
        <p:sp>
          <p:nvSpPr>
            <p:cNvPr id="412" name="Rectangles 411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investiții</a:t>
              </a: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413" name="Group 412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414" name="Rectangles 413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</a:t>
                </a:r>
                <a:endParaRPr lang="ro-RO" altLang="en-US" sz="800"/>
              </a:p>
            </p:txBody>
          </p:sp>
          <p:sp>
            <p:nvSpPr>
              <p:cNvPr id="415" name="Rectangles 414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416" name="Rectangles 415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</a:t>
                </a:r>
                <a:endParaRPr lang="ro-RO" altLang="en-US" sz="800"/>
              </a:p>
            </p:txBody>
          </p:sp>
        </p:grpSp>
      </p:grpSp>
      <p:grpSp>
        <p:nvGrpSpPr>
          <p:cNvPr id="417" name="Group 416"/>
          <p:cNvGrpSpPr/>
          <p:nvPr/>
        </p:nvGrpSpPr>
        <p:grpSpPr>
          <a:xfrm>
            <a:off x="6971030" y="5635625"/>
            <a:ext cx="910590" cy="377825"/>
            <a:chOff x="3127" y="1106"/>
            <a:chExt cx="1529" cy="850"/>
          </a:xfrm>
          <a:noFill/>
        </p:grpSpPr>
        <p:sp>
          <p:nvSpPr>
            <p:cNvPr id="418" name="Rectangles 417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Unitatea municipala de monitorizare</a:t>
              </a:r>
              <a:endParaRPr lang="ro-RO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</a:t>
              </a:r>
              <a:endParaRPr lang="en-US" sz="600"/>
            </a:p>
          </p:txBody>
        </p:sp>
        <p:grpSp>
          <p:nvGrpSpPr>
            <p:cNvPr id="419" name="Group 418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420" name="Rectangles 419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</a:t>
                </a:r>
                <a:endParaRPr lang="ro-RO" altLang="en-US" sz="800"/>
              </a:p>
            </p:txBody>
          </p:sp>
          <p:sp>
            <p:nvSpPr>
              <p:cNvPr id="421" name="Rectangles 420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422" name="Rectangles 421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</a:t>
                </a:r>
                <a:endParaRPr lang="ro-RO" altLang="en-US" sz="800"/>
              </a:p>
            </p:txBody>
          </p:sp>
        </p:grpSp>
      </p:grpSp>
      <p:grpSp>
        <p:nvGrpSpPr>
          <p:cNvPr id="423" name="Group 422"/>
          <p:cNvGrpSpPr/>
          <p:nvPr/>
        </p:nvGrpSpPr>
        <p:grpSpPr>
          <a:xfrm>
            <a:off x="6974840" y="4719320"/>
            <a:ext cx="910590" cy="377825"/>
            <a:chOff x="3127" y="1106"/>
            <a:chExt cx="1529" cy="850"/>
          </a:xfrm>
          <a:noFill/>
        </p:grpSpPr>
        <p:sp>
          <p:nvSpPr>
            <p:cNvPr id="424" name="Rectangles 423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Transport public local</a:t>
              </a:r>
              <a:endPara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425" name="Group 424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426" name="Rectangles 425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427" name="Rectangles 426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428" name="Rectangles 427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</p:grpSp>
      </p:grpSp>
      <p:cxnSp>
        <p:nvCxnSpPr>
          <p:cNvPr id="432" name="Straight Arrow Connector 431"/>
          <p:cNvCxnSpPr/>
          <p:nvPr/>
        </p:nvCxnSpPr>
        <p:spPr>
          <a:xfrm flipH="1" flipV="1">
            <a:off x="1612900" y="3921125"/>
            <a:ext cx="108000" cy="4445"/>
          </a:xfrm>
          <a:prstGeom prst="straightConnector1">
            <a:avLst/>
          </a:prstGeom>
          <a:solidFill>
            <a:schemeClr val="bg1"/>
          </a:solidFill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6" name="Straight Arrow Connector 435"/>
          <p:cNvCxnSpPr/>
          <p:nvPr/>
        </p:nvCxnSpPr>
        <p:spPr>
          <a:xfrm flipH="1" flipV="1">
            <a:off x="1608455" y="3594735"/>
            <a:ext cx="108000" cy="4445"/>
          </a:xfrm>
          <a:prstGeom prst="straightConnector1">
            <a:avLst/>
          </a:prstGeom>
          <a:solidFill>
            <a:schemeClr val="bg1"/>
          </a:solidFill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605915" y="3601720"/>
            <a:ext cx="4445" cy="3295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1509395" y="3772535"/>
            <a:ext cx="108000" cy="4445"/>
          </a:xfrm>
          <a:prstGeom prst="straightConnector1">
            <a:avLst/>
          </a:prstGeom>
          <a:solidFill>
            <a:schemeClr val="bg1"/>
          </a:solidFill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Elbow Connector 96"/>
          <p:cNvCxnSpPr>
            <a:stCxn id="2" idx="1"/>
            <a:endCxn id="325" idx="1"/>
          </p:cNvCxnSpPr>
          <p:nvPr/>
        </p:nvCxnSpPr>
        <p:spPr>
          <a:xfrm rot="10800000" flipV="1">
            <a:off x="539115" y="801370"/>
            <a:ext cx="1219200" cy="2964815"/>
          </a:xfrm>
          <a:prstGeom prst="bentConnector3">
            <a:avLst>
              <a:gd name="adj1" fmla="val 119531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Elbow Connector 105"/>
          <p:cNvCxnSpPr>
            <a:stCxn id="14" idx="2"/>
            <a:endCxn id="500" idx="1"/>
          </p:cNvCxnSpPr>
          <p:nvPr/>
        </p:nvCxnSpPr>
        <p:spPr>
          <a:xfrm rot="5400000">
            <a:off x="4316730" y="2505710"/>
            <a:ext cx="604520" cy="464820"/>
          </a:xfrm>
          <a:prstGeom prst="bentConnector4">
            <a:avLst>
              <a:gd name="adj1" fmla="val 18908"/>
              <a:gd name="adj2" fmla="val 125136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Elbow Connector 107"/>
          <p:cNvCxnSpPr/>
          <p:nvPr/>
        </p:nvCxnSpPr>
        <p:spPr>
          <a:xfrm rot="5400000" flipV="1">
            <a:off x="3974465" y="3333750"/>
            <a:ext cx="698500" cy="10858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Elbow Connector 110"/>
          <p:cNvCxnSpPr/>
          <p:nvPr/>
        </p:nvCxnSpPr>
        <p:spPr>
          <a:xfrm rot="5400000" flipV="1">
            <a:off x="4022725" y="4003675"/>
            <a:ext cx="624840" cy="113665"/>
          </a:xfrm>
          <a:prstGeom prst="bentConnector3">
            <a:avLst>
              <a:gd name="adj1" fmla="val 10005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Elbow Connector 112"/>
          <p:cNvCxnSpPr/>
          <p:nvPr/>
        </p:nvCxnSpPr>
        <p:spPr>
          <a:xfrm rot="5400000" flipV="1">
            <a:off x="4017645" y="4639310"/>
            <a:ext cx="638175" cy="116205"/>
          </a:xfrm>
          <a:prstGeom prst="bentConnector3">
            <a:avLst>
              <a:gd name="adj1" fmla="val 100298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Elbow Connector 113"/>
          <p:cNvCxnSpPr>
            <a:stCxn id="21" idx="2"/>
            <a:endCxn id="245" idx="1"/>
          </p:cNvCxnSpPr>
          <p:nvPr/>
        </p:nvCxnSpPr>
        <p:spPr>
          <a:xfrm rot="5400000">
            <a:off x="5634355" y="2473960"/>
            <a:ext cx="496570" cy="386715"/>
          </a:xfrm>
          <a:prstGeom prst="bentConnector4">
            <a:avLst>
              <a:gd name="adj1" fmla="val 22826"/>
              <a:gd name="adj2" fmla="val 133251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Elbow Connector 114"/>
          <p:cNvCxnSpPr>
            <a:endCxn id="233" idx="1"/>
          </p:cNvCxnSpPr>
          <p:nvPr/>
        </p:nvCxnSpPr>
        <p:spPr>
          <a:xfrm rot="5400000" flipV="1">
            <a:off x="5311140" y="3167380"/>
            <a:ext cx="631825" cy="12636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Elbow Connector 116"/>
          <p:cNvCxnSpPr>
            <a:endCxn id="227" idx="1"/>
          </p:cNvCxnSpPr>
          <p:nvPr/>
        </p:nvCxnSpPr>
        <p:spPr>
          <a:xfrm rot="5400000" flipV="1">
            <a:off x="5298440" y="3803015"/>
            <a:ext cx="654685" cy="1238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Elbow Connector 117"/>
          <p:cNvCxnSpPr>
            <a:stCxn id="30" idx="2"/>
            <a:endCxn id="142" idx="1"/>
          </p:cNvCxnSpPr>
          <p:nvPr/>
        </p:nvCxnSpPr>
        <p:spPr>
          <a:xfrm rot="5400000">
            <a:off x="6898005" y="2467610"/>
            <a:ext cx="496570" cy="399415"/>
          </a:xfrm>
          <a:prstGeom prst="bentConnector4">
            <a:avLst>
              <a:gd name="adj1" fmla="val 22826"/>
              <a:gd name="adj2" fmla="val 129968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Elbow Connector 118"/>
          <p:cNvCxnSpPr>
            <a:endCxn id="101" idx="1"/>
          </p:cNvCxnSpPr>
          <p:nvPr/>
        </p:nvCxnSpPr>
        <p:spPr>
          <a:xfrm rot="5400000" flipV="1">
            <a:off x="6525260" y="3218815"/>
            <a:ext cx="724535" cy="11747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Elbow Connector 119"/>
          <p:cNvCxnSpPr>
            <a:stCxn id="101" idx="2"/>
            <a:endCxn id="412" idx="1"/>
          </p:cNvCxnSpPr>
          <p:nvPr/>
        </p:nvCxnSpPr>
        <p:spPr>
          <a:xfrm rot="5400000">
            <a:off x="6948805" y="4037330"/>
            <a:ext cx="439420" cy="394970"/>
          </a:xfrm>
          <a:prstGeom prst="bentConnector4">
            <a:avLst>
              <a:gd name="adj1" fmla="val 29624"/>
              <a:gd name="adj2" fmla="val 133601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Elbow Connector 120"/>
          <p:cNvCxnSpPr>
            <a:endCxn id="424" idx="1"/>
          </p:cNvCxnSpPr>
          <p:nvPr/>
        </p:nvCxnSpPr>
        <p:spPr>
          <a:xfrm rot="5400000" flipV="1">
            <a:off x="6679565" y="4613275"/>
            <a:ext cx="462280" cy="12763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Elbow Connector 121"/>
          <p:cNvCxnSpPr>
            <a:endCxn id="406" idx="1"/>
          </p:cNvCxnSpPr>
          <p:nvPr/>
        </p:nvCxnSpPr>
        <p:spPr>
          <a:xfrm rot="5400000" flipV="1">
            <a:off x="6628765" y="5030470"/>
            <a:ext cx="560070" cy="1238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Elbow Connector 122"/>
          <p:cNvCxnSpPr>
            <a:endCxn id="418" idx="1"/>
          </p:cNvCxnSpPr>
          <p:nvPr/>
        </p:nvCxnSpPr>
        <p:spPr>
          <a:xfrm rot="5400000" flipV="1">
            <a:off x="6678295" y="5531485"/>
            <a:ext cx="461645" cy="1238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Elbow Connector 128"/>
          <p:cNvCxnSpPr/>
          <p:nvPr/>
        </p:nvCxnSpPr>
        <p:spPr>
          <a:xfrm rot="5400000">
            <a:off x="8291830" y="4544060"/>
            <a:ext cx="370840" cy="365760"/>
          </a:xfrm>
          <a:prstGeom prst="bentConnector4">
            <a:avLst>
              <a:gd name="adj1" fmla="val 25856"/>
              <a:gd name="adj2" fmla="val 12743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Elbow Connector 129"/>
          <p:cNvCxnSpPr/>
          <p:nvPr/>
        </p:nvCxnSpPr>
        <p:spPr>
          <a:xfrm rot="5400000" flipV="1">
            <a:off x="8014335" y="5089525"/>
            <a:ext cx="455295" cy="1111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Elbow Connector 130"/>
          <p:cNvCxnSpPr/>
          <p:nvPr/>
        </p:nvCxnSpPr>
        <p:spPr>
          <a:xfrm rot="5400000" flipV="1">
            <a:off x="7997825" y="5555615"/>
            <a:ext cx="485775" cy="10858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endCxn id="6" idx="0"/>
          </p:cNvCxnSpPr>
          <p:nvPr/>
        </p:nvCxnSpPr>
        <p:spPr>
          <a:xfrm>
            <a:off x="5440680" y="1109345"/>
            <a:ext cx="1313180" cy="168910"/>
          </a:xfrm>
          <a:prstGeom prst="bentConnector2">
            <a:avLst/>
          </a:prstGeom>
          <a:ln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9" name="Elbow Connector 208"/>
          <p:cNvCxnSpPr/>
          <p:nvPr/>
        </p:nvCxnSpPr>
        <p:spPr>
          <a:xfrm>
            <a:off x="7582535" y="1750695"/>
            <a:ext cx="1049655" cy="109855"/>
          </a:xfrm>
          <a:prstGeom prst="bentConnector2">
            <a:avLst/>
          </a:prstGeom>
          <a:ln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0" name="Elbow Connector 209"/>
          <p:cNvCxnSpPr>
            <a:endCxn id="7" idx="0"/>
          </p:cNvCxnSpPr>
          <p:nvPr/>
        </p:nvCxnSpPr>
        <p:spPr>
          <a:xfrm rot="10800000" flipV="1">
            <a:off x="3453765" y="1758315"/>
            <a:ext cx="1394460" cy="120650"/>
          </a:xfrm>
          <a:prstGeom prst="bentConnector2">
            <a:avLst/>
          </a:prstGeom>
          <a:ln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1" name="Elbow Connector 210"/>
          <p:cNvCxnSpPr>
            <a:stCxn id="3" idx="3"/>
            <a:endCxn id="369" idx="1"/>
          </p:cNvCxnSpPr>
          <p:nvPr/>
        </p:nvCxnSpPr>
        <p:spPr>
          <a:xfrm>
            <a:off x="6263005" y="795020"/>
            <a:ext cx="3238500" cy="127000"/>
          </a:xfrm>
          <a:prstGeom prst="bentConnector3">
            <a:avLst>
              <a:gd name="adj1" fmla="val 96039"/>
            </a:avLst>
          </a:prstGeom>
          <a:ln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2" name="Group 211"/>
          <p:cNvGrpSpPr/>
          <p:nvPr/>
        </p:nvGrpSpPr>
        <p:grpSpPr>
          <a:xfrm>
            <a:off x="9501505" y="2550160"/>
            <a:ext cx="910590" cy="377825"/>
            <a:chOff x="3127" y="1106"/>
            <a:chExt cx="1529" cy="850"/>
          </a:xfrm>
          <a:noFill/>
        </p:grpSpPr>
        <p:sp>
          <p:nvSpPr>
            <p:cNvPr id="213" name="Rectangles 212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 Public local SALVAMONT</a:t>
              </a:r>
              <a:endParaRPr lang="en-US" sz="600"/>
            </a:p>
          </p:txBody>
        </p:sp>
        <p:grpSp>
          <p:nvGrpSpPr>
            <p:cNvPr id="214" name="Group 213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15" name="Rectangles 214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216" name="Rectangles 215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17" name="Rectangles 216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</p:grpSp>
      </p:grpSp>
      <p:grpSp>
        <p:nvGrpSpPr>
          <p:cNvPr id="218" name="Group 217"/>
          <p:cNvGrpSpPr/>
          <p:nvPr/>
        </p:nvGrpSpPr>
        <p:grpSpPr>
          <a:xfrm>
            <a:off x="9504045" y="2113915"/>
            <a:ext cx="910590" cy="377825"/>
            <a:chOff x="3127" y="1106"/>
            <a:chExt cx="1529" cy="850"/>
          </a:xfrm>
          <a:noFill/>
        </p:grpSpPr>
        <p:sp>
          <p:nvSpPr>
            <p:cNvPr id="298" name="Rectangles 297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Cabinet Primar</a:t>
              </a:r>
              <a:endParaRPr lang="en-US" sz="600"/>
            </a:p>
          </p:txBody>
        </p:sp>
        <p:grpSp>
          <p:nvGrpSpPr>
            <p:cNvPr id="299" name="Group 298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300" name="Rectangles 299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301" name="Rectangles 300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02" name="Rectangles 301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</p:grpSp>
      </p:grpSp>
      <p:grpSp>
        <p:nvGrpSpPr>
          <p:cNvPr id="303" name="Group 302"/>
          <p:cNvGrpSpPr/>
          <p:nvPr/>
        </p:nvGrpSpPr>
        <p:grpSpPr>
          <a:xfrm>
            <a:off x="9504045" y="1677035"/>
            <a:ext cx="910590" cy="377825"/>
            <a:chOff x="3127" y="1106"/>
            <a:chExt cx="1529" cy="850"/>
          </a:xfrm>
          <a:noFill/>
        </p:grpSpPr>
        <p:sp>
          <p:nvSpPr>
            <p:cNvPr id="304" name="Rectangles 303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Audit public intern</a:t>
              </a:r>
              <a:endParaRPr lang="en-US" sz="600"/>
            </a:p>
          </p:txBody>
        </p:sp>
        <p:grpSp>
          <p:nvGrpSpPr>
            <p:cNvPr id="305" name="Group 304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306" name="Rectangles 305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</a:t>
                </a:r>
                <a:endParaRPr lang="ro-RO" altLang="en-US" sz="800"/>
              </a:p>
            </p:txBody>
          </p:sp>
          <p:sp>
            <p:nvSpPr>
              <p:cNvPr id="307" name="Rectangles 306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08" name="Rectangles 307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</a:t>
                </a:r>
                <a:endParaRPr lang="ro-RO" altLang="en-US" sz="800"/>
              </a:p>
            </p:txBody>
          </p:sp>
        </p:grpSp>
      </p:grpSp>
      <p:grpSp>
        <p:nvGrpSpPr>
          <p:cNvPr id="362" name="Group 361"/>
          <p:cNvGrpSpPr/>
          <p:nvPr/>
        </p:nvGrpSpPr>
        <p:grpSpPr>
          <a:xfrm>
            <a:off x="9500870" y="1201420"/>
            <a:ext cx="910590" cy="377825"/>
            <a:chOff x="3127" y="1106"/>
            <a:chExt cx="1529" cy="850"/>
          </a:xfrm>
          <a:noFill/>
        </p:grpSpPr>
        <p:sp>
          <p:nvSpPr>
            <p:cNvPr id="363" name="Rectangles 362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Protectie civila</a:t>
              </a:r>
              <a:endParaRPr lang="en-US" sz="600"/>
            </a:p>
          </p:txBody>
        </p:sp>
        <p:grpSp>
          <p:nvGrpSpPr>
            <p:cNvPr id="364" name="Group 363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365" name="Rectangles 364"/>
              <p:cNvSpPr/>
              <p:nvPr/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366" name="Rectangles 365"/>
              <p:cNvSpPr/>
              <p:nvPr/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67" name="Rectangles 366"/>
              <p:cNvSpPr/>
              <p:nvPr/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</p:grpSp>
      </p:grpSp>
      <p:cxnSp>
        <p:nvCxnSpPr>
          <p:cNvPr id="393" name="Elbow Connector 392"/>
          <p:cNvCxnSpPr>
            <a:endCxn id="363" idx="1"/>
          </p:cNvCxnSpPr>
          <p:nvPr/>
        </p:nvCxnSpPr>
        <p:spPr>
          <a:xfrm rot="5400000" flipV="1">
            <a:off x="9207500" y="1096645"/>
            <a:ext cx="456565" cy="130810"/>
          </a:xfrm>
          <a:prstGeom prst="bentConnector2">
            <a:avLst/>
          </a:prstGeom>
          <a:ln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4" name="Elbow Connector 393"/>
          <p:cNvCxnSpPr/>
          <p:nvPr/>
        </p:nvCxnSpPr>
        <p:spPr>
          <a:xfrm rot="5400000" flipV="1">
            <a:off x="9222740" y="2021840"/>
            <a:ext cx="435610" cy="127000"/>
          </a:xfrm>
          <a:prstGeom prst="bentConnector2">
            <a:avLst/>
          </a:prstGeom>
          <a:ln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5" name="Elbow Connector 394"/>
          <p:cNvCxnSpPr/>
          <p:nvPr/>
        </p:nvCxnSpPr>
        <p:spPr>
          <a:xfrm rot="5400000" flipV="1">
            <a:off x="9215755" y="2453640"/>
            <a:ext cx="447040" cy="124460"/>
          </a:xfrm>
          <a:prstGeom prst="bentConnector2">
            <a:avLst/>
          </a:prstGeom>
          <a:ln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96" name="Table 395"/>
          <p:cNvGraphicFramePr/>
          <p:nvPr>
            <p:custDataLst>
              <p:tags r:id="rId1"/>
            </p:custDataLst>
          </p:nvPr>
        </p:nvGraphicFramePr>
        <p:xfrm>
          <a:off x="9882505" y="3547110"/>
          <a:ext cx="2116455" cy="2289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170"/>
                <a:gridCol w="375285"/>
              </a:tblGrid>
              <a:tr h="230505">
                <a:tc>
                  <a:txBody>
                    <a:bodyPr/>
                    <a:p>
                      <a:pPr>
                        <a:buNone/>
                      </a:pPr>
                      <a:r>
                        <a:rPr lang="ro-RO" altLang="en-US" sz="6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TOTAL POSTURI MUN. PETROSANI</a:t>
                      </a:r>
                      <a:endParaRPr lang="ro-RO" altLang="en-US" sz="600" b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altLang="en-US" sz="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481</a:t>
                      </a:r>
                      <a:endParaRPr lang="ro-RO" altLang="en-US" sz="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9870">
                <a:tc>
                  <a:txBody>
                    <a:bodyPr/>
                    <a:p>
                      <a:pPr>
                        <a:buNone/>
                      </a:pPr>
                      <a:r>
                        <a:rPr lang="ro-RO" altLang="en-US" sz="60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FUNCTII DE DEMNITATE PUBLICA</a:t>
                      </a:r>
                      <a:endParaRPr lang="ro-RO" altLang="en-US" sz="60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altLang="en-US" sz="700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ro-RO" altLang="en-US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30505">
                <a:tc>
                  <a:txBody>
                    <a:bodyPr/>
                    <a:p>
                      <a:pPr>
                        <a:buNone/>
                      </a:pPr>
                      <a:r>
                        <a:rPr lang="ro-RO" altLang="en-US" sz="60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FUNCTIE ADMINISTRATOR PUBLIC</a:t>
                      </a:r>
                      <a:endParaRPr lang="ro-RO" altLang="en-US" sz="60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sz="700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ro-RO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9870">
                <a:tc>
                  <a:txBody>
                    <a:bodyPr/>
                    <a:p>
                      <a:pPr>
                        <a:buNone/>
                      </a:pPr>
                      <a:r>
                        <a:rPr lang="ro-RO" altLang="en-US" sz="700">
                          <a:solidFill>
                            <a:schemeClr val="tx1"/>
                          </a:solidFill>
                        </a:rPr>
                        <a:t>FUNCTIE DE SECRETAR GENERAL AL UAT</a:t>
                      </a:r>
                      <a:endParaRPr lang="ro-RO" alt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altLang="en-US" sz="700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ro-RO" altLang="en-US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987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FUNCTII PUBLICE DE CONDUCERE</a:t>
                      </a:r>
                      <a:endParaRPr 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altLang="en-GB" sz="700" b="1">
                          <a:solidFill>
                            <a:schemeClr val="tx1"/>
                          </a:solidFill>
                        </a:rPr>
                        <a:t>22</a:t>
                      </a:r>
                      <a:endParaRPr lang="ro-RO" altLang="en-GB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987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FUNCTII PUBLICE DE EXECUTIE</a:t>
                      </a:r>
                      <a:endParaRPr 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sz="700" b="1">
                          <a:solidFill>
                            <a:schemeClr val="tx1"/>
                          </a:solidFill>
                        </a:rPr>
                        <a:t>161</a:t>
                      </a:r>
                      <a:endParaRPr lang="ro-RO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3050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FUNCTII CONTR. DE CONDUCERE</a:t>
                      </a:r>
                      <a:endParaRPr 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altLang="en-US" sz="700" b="1">
                          <a:solidFill>
                            <a:schemeClr val="tx1"/>
                          </a:solidFill>
                        </a:rPr>
                        <a:t>5</a:t>
                      </a:r>
                      <a:endParaRPr lang="ro-RO" altLang="en-US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987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700">
                          <a:solidFill>
                            <a:schemeClr val="tx1"/>
                          </a:solidFill>
                        </a:rPr>
                        <a:t>FUNCTII CONTR. DE EXECUTIE</a:t>
                      </a:r>
                      <a:endParaRPr 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o-RO" sz="700" b="1">
                          <a:solidFill>
                            <a:schemeClr val="tx1"/>
                          </a:solidFill>
                        </a:rPr>
                        <a:t>159</a:t>
                      </a:r>
                      <a:endParaRPr lang="ro-RO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30505">
                <a:tc>
                  <a:txBody>
                    <a:bodyPr/>
                    <a:p>
                      <a:pPr>
                        <a:buNone/>
                      </a:pPr>
                      <a:r>
                        <a:rPr lang="ro-RO" altLang="en-US" sz="700" b="1">
                          <a:solidFill>
                            <a:schemeClr val="tx1"/>
                          </a:solidFill>
                        </a:rPr>
                        <a:t>din care</a:t>
                      </a:r>
                      <a:r>
                        <a:rPr lang="ro-RO" altLang="en-US" sz="700">
                          <a:solidFill>
                            <a:schemeClr val="tx1"/>
                          </a:solidFill>
                        </a:rPr>
                        <a:t>: ASISTENTI PERSONALI</a:t>
                      </a:r>
                      <a:endParaRPr lang="ro-RO" altLang="en-US" sz="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700" b="1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o-RO" altLang="en-US" sz="700" b="1">
                          <a:solidFill>
                            <a:schemeClr val="tx1"/>
                          </a:solidFill>
                        </a:rPr>
                        <a:t>30</a:t>
                      </a:r>
                      <a:endParaRPr lang="ro-RO" altLang="en-US" sz="7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29" name="Group 428"/>
          <p:cNvGrpSpPr/>
          <p:nvPr/>
        </p:nvGrpSpPr>
        <p:grpSpPr>
          <a:xfrm>
            <a:off x="1646555" y="4419600"/>
            <a:ext cx="1033145" cy="539126"/>
            <a:chOff x="2895" y="1109"/>
            <a:chExt cx="1898" cy="850"/>
          </a:xfrm>
          <a:noFill/>
        </p:grpSpPr>
        <p:sp>
          <p:nvSpPr>
            <p:cNvPr id="430" name="Rectangles 429"/>
            <p:cNvSpPr/>
            <p:nvPr/>
          </p:nvSpPr>
          <p:spPr>
            <a:xfrm>
              <a:off x="2895" y="1109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Directia Administrarea Domeniului Public Privat</a:t>
              </a:r>
              <a:endParaRPr lang="en-US" sz="600">
                <a:latin typeface="Times New Roman" panose="02020603050405020304" charset="0"/>
                <a:cs typeface="Times New Roman" panose="02020603050405020304" charset="0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/>
            </a:p>
          </p:txBody>
        </p:sp>
        <p:grpSp>
          <p:nvGrpSpPr>
            <p:cNvPr id="431" name="Group 430"/>
            <p:cNvGrpSpPr/>
            <p:nvPr/>
          </p:nvGrpSpPr>
          <p:grpSpPr>
            <a:xfrm>
              <a:off x="4143" y="1113"/>
              <a:ext cx="650" cy="841"/>
              <a:chOff x="5919" y="1113"/>
              <a:chExt cx="650" cy="841"/>
            </a:xfrm>
            <a:grpFill/>
          </p:grpSpPr>
          <p:sp>
            <p:nvSpPr>
              <p:cNvPr id="433" name="Rectangles 432"/>
              <p:cNvSpPr/>
              <p:nvPr/>
            </p:nvSpPr>
            <p:spPr>
              <a:xfrm>
                <a:off x="5919" y="1113"/>
                <a:ext cx="650" cy="26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800"/>
                  <a:t>88</a:t>
                </a:r>
                <a:endParaRPr lang="ro-RO" altLang="en-GB" sz="800"/>
              </a:p>
            </p:txBody>
          </p:sp>
          <p:sp>
            <p:nvSpPr>
              <p:cNvPr id="434" name="Rectangles 433"/>
              <p:cNvSpPr/>
              <p:nvPr/>
            </p:nvSpPr>
            <p:spPr>
              <a:xfrm>
                <a:off x="5919" y="1370"/>
                <a:ext cx="650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GB" sz="800">
                    <a:sym typeface="+mn-ea"/>
                  </a:rPr>
                  <a:t>6</a:t>
                </a:r>
                <a:endParaRPr lang="ro-RO" altLang="en-GB" sz="800">
                  <a:sym typeface="+mn-ea"/>
                </a:endParaRPr>
              </a:p>
            </p:txBody>
          </p:sp>
          <p:sp>
            <p:nvSpPr>
              <p:cNvPr id="435" name="Rectangles 434"/>
              <p:cNvSpPr/>
              <p:nvPr/>
            </p:nvSpPr>
            <p:spPr>
              <a:xfrm>
                <a:off x="5919" y="1653"/>
                <a:ext cx="650" cy="30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sz="800"/>
                  <a:t>82</a:t>
                </a:r>
                <a:endParaRPr lang="ro-RO" sz="800"/>
              </a:p>
            </p:txBody>
          </p:sp>
        </p:grpSp>
      </p:grpSp>
      <p:sp>
        <p:nvSpPr>
          <p:cNvPr id="461" name="Rectangles 460"/>
          <p:cNvSpPr/>
          <p:nvPr/>
        </p:nvSpPr>
        <p:spPr>
          <a:xfrm>
            <a:off x="652780" y="5051425"/>
            <a:ext cx="890905" cy="13589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Asistenti </a:t>
            </a:r>
            <a:r>
              <a:rPr lang="en-GB" altLang="en-US" sz="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personali</a:t>
            </a:r>
            <a:r>
              <a:rPr lang="en-US" sz="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ro-RO" altLang="en-US" sz="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130</a:t>
            </a:r>
            <a:endParaRPr lang="ro-RO" altLang="en-US" sz="6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grpSp>
        <p:nvGrpSpPr>
          <p:cNvPr id="476" name="Group 475"/>
          <p:cNvGrpSpPr/>
          <p:nvPr/>
        </p:nvGrpSpPr>
        <p:grpSpPr>
          <a:xfrm>
            <a:off x="539115" y="4418965"/>
            <a:ext cx="1032081" cy="385382"/>
            <a:chOff x="3127" y="1106"/>
            <a:chExt cx="1733" cy="867"/>
          </a:xfrm>
          <a:noFill/>
        </p:grpSpPr>
        <p:sp>
          <p:nvSpPr>
            <p:cNvPr id="477" name="Rectangles 476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Directia de Asistenta Sociala </a:t>
              </a:r>
              <a:endParaRPr lang="en-US" sz="600"/>
            </a:p>
          </p:txBody>
        </p:sp>
        <p:grpSp>
          <p:nvGrpSpPr>
            <p:cNvPr id="478" name="Group 477"/>
            <p:cNvGrpSpPr/>
            <p:nvPr/>
          </p:nvGrpSpPr>
          <p:grpSpPr>
            <a:xfrm>
              <a:off x="4374" y="1106"/>
              <a:ext cx="486" cy="867"/>
              <a:chOff x="6150" y="1106"/>
              <a:chExt cx="486" cy="867"/>
            </a:xfrm>
            <a:grpFill/>
          </p:grpSpPr>
          <p:sp>
            <p:nvSpPr>
              <p:cNvPr id="479" name="Rectangles 478"/>
              <p:cNvSpPr/>
              <p:nvPr/>
            </p:nvSpPr>
            <p:spPr>
              <a:xfrm>
                <a:off x="6150" y="1106"/>
                <a:ext cx="486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50</a:t>
                </a:r>
                <a:endParaRPr lang="ro-RO" altLang="en-US" sz="800"/>
              </a:p>
            </p:txBody>
          </p:sp>
          <p:sp>
            <p:nvSpPr>
              <p:cNvPr id="480" name="Rectangles 479"/>
              <p:cNvSpPr/>
              <p:nvPr/>
            </p:nvSpPr>
            <p:spPr>
              <a:xfrm>
                <a:off x="6150" y="1390"/>
                <a:ext cx="486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>
                    <a:sym typeface="+mn-ea"/>
                  </a:rPr>
                  <a:t>4</a:t>
                </a:r>
                <a:endParaRPr lang="ro-RO" altLang="en-US" sz="800">
                  <a:sym typeface="+mn-ea"/>
                </a:endParaRPr>
              </a:p>
            </p:txBody>
          </p:sp>
          <p:sp>
            <p:nvSpPr>
              <p:cNvPr id="481" name="Rectangles 480"/>
              <p:cNvSpPr/>
              <p:nvPr/>
            </p:nvSpPr>
            <p:spPr>
              <a:xfrm>
                <a:off x="6150" y="1673"/>
                <a:ext cx="485" cy="3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46</a:t>
                </a:r>
                <a:endParaRPr lang="ro-RO" altLang="en-US" sz="800"/>
              </a:p>
            </p:txBody>
          </p:sp>
        </p:grpSp>
      </p:grpSp>
      <p:grpSp>
        <p:nvGrpSpPr>
          <p:cNvPr id="482" name="Group 481"/>
          <p:cNvGrpSpPr/>
          <p:nvPr/>
        </p:nvGrpSpPr>
        <p:grpSpPr>
          <a:xfrm>
            <a:off x="7554595" y="1209040"/>
            <a:ext cx="1032081" cy="385382"/>
            <a:chOff x="3127" y="1106"/>
            <a:chExt cx="1733" cy="867"/>
          </a:xfrm>
          <a:noFill/>
        </p:grpSpPr>
        <p:sp>
          <p:nvSpPr>
            <p:cNvPr id="483" name="Rectangles 482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Serviciul Public Administratia Pietelor</a:t>
              </a:r>
              <a:endParaRPr lang="en-US" sz="600"/>
            </a:p>
          </p:txBody>
        </p:sp>
        <p:grpSp>
          <p:nvGrpSpPr>
            <p:cNvPr id="484" name="Group 483"/>
            <p:cNvGrpSpPr/>
            <p:nvPr/>
          </p:nvGrpSpPr>
          <p:grpSpPr>
            <a:xfrm>
              <a:off x="4374" y="1106"/>
              <a:ext cx="486" cy="867"/>
              <a:chOff x="6150" y="1106"/>
              <a:chExt cx="486" cy="867"/>
            </a:xfrm>
            <a:grpFill/>
          </p:grpSpPr>
          <p:sp>
            <p:nvSpPr>
              <p:cNvPr id="485" name="Rectangles 484"/>
              <p:cNvSpPr/>
              <p:nvPr/>
            </p:nvSpPr>
            <p:spPr>
              <a:xfrm>
                <a:off x="6150" y="1106"/>
                <a:ext cx="486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18</a:t>
                </a:r>
                <a:endParaRPr lang="ro-RO" altLang="en-US" sz="800"/>
              </a:p>
            </p:txBody>
          </p:sp>
          <p:sp>
            <p:nvSpPr>
              <p:cNvPr id="486" name="Rectangles 485"/>
              <p:cNvSpPr/>
              <p:nvPr/>
            </p:nvSpPr>
            <p:spPr>
              <a:xfrm>
                <a:off x="6150" y="1390"/>
                <a:ext cx="486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>
                    <a:sym typeface="+mn-ea"/>
                  </a:rPr>
                  <a:t>1</a:t>
                </a:r>
                <a:endParaRPr lang="ro-RO" altLang="en-US" sz="800">
                  <a:sym typeface="+mn-ea"/>
                </a:endParaRPr>
              </a:p>
            </p:txBody>
          </p:sp>
          <p:sp>
            <p:nvSpPr>
              <p:cNvPr id="487" name="Rectangles 486"/>
              <p:cNvSpPr/>
              <p:nvPr/>
            </p:nvSpPr>
            <p:spPr>
              <a:xfrm>
                <a:off x="6150" y="1673"/>
                <a:ext cx="485" cy="3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17</a:t>
                </a:r>
                <a:endParaRPr lang="ro-RO" altLang="en-US" sz="800"/>
              </a:p>
            </p:txBody>
          </p:sp>
        </p:grpSp>
      </p:grpSp>
      <p:grpSp>
        <p:nvGrpSpPr>
          <p:cNvPr id="488" name="Group 487"/>
          <p:cNvGrpSpPr/>
          <p:nvPr/>
        </p:nvGrpSpPr>
        <p:grpSpPr>
          <a:xfrm>
            <a:off x="537845" y="5934075"/>
            <a:ext cx="1032081" cy="385382"/>
            <a:chOff x="3127" y="1106"/>
            <a:chExt cx="1733" cy="867"/>
          </a:xfrm>
          <a:noFill/>
        </p:grpSpPr>
        <p:sp>
          <p:nvSpPr>
            <p:cNvPr id="489" name="Rectangles 488"/>
            <p:cNvSpPr/>
            <p:nvPr/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Clubul Sportiv Municipal Petrosani</a:t>
              </a:r>
              <a:endParaRPr lang="en-US" sz="600"/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/>
            </a:p>
          </p:txBody>
        </p:sp>
        <p:grpSp>
          <p:nvGrpSpPr>
            <p:cNvPr id="490" name="Group 489"/>
            <p:cNvGrpSpPr/>
            <p:nvPr/>
          </p:nvGrpSpPr>
          <p:grpSpPr>
            <a:xfrm>
              <a:off x="4374" y="1106"/>
              <a:ext cx="486" cy="867"/>
              <a:chOff x="6150" y="1106"/>
              <a:chExt cx="486" cy="867"/>
            </a:xfrm>
            <a:grpFill/>
          </p:grpSpPr>
          <p:sp>
            <p:nvSpPr>
              <p:cNvPr id="491" name="Rectangles 490"/>
              <p:cNvSpPr/>
              <p:nvPr/>
            </p:nvSpPr>
            <p:spPr>
              <a:xfrm>
                <a:off x="6150" y="1106"/>
                <a:ext cx="486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11</a:t>
                </a:r>
                <a:endParaRPr lang="ro-RO" altLang="en-US" sz="800"/>
              </a:p>
            </p:txBody>
          </p:sp>
          <p:sp>
            <p:nvSpPr>
              <p:cNvPr id="492" name="Rectangles 491"/>
              <p:cNvSpPr/>
              <p:nvPr/>
            </p:nvSpPr>
            <p:spPr>
              <a:xfrm>
                <a:off x="6150" y="1390"/>
                <a:ext cx="486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>
                    <a:sym typeface="+mn-ea"/>
                  </a:rPr>
                  <a:t>1</a:t>
                </a:r>
                <a:endParaRPr lang="ro-RO" altLang="en-US" sz="800">
                  <a:sym typeface="+mn-ea"/>
                </a:endParaRPr>
              </a:p>
            </p:txBody>
          </p:sp>
          <p:sp>
            <p:nvSpPr>
              <p:cNvPr id="493" name="Rectangles 492"/>
              <p:cNvSpPr/>
              <p:nvPr/>
            </p:nvSpPr>
            <p:spPr>
              <a:xfrm>
                <a:off x="6150" y="1673"/>
                <a:ext cx="485" cy="3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10</a:t>
                </a:r>
                <a:endParaRPr lang="ro-RO" altLang="en-US" sz="800"/>
              </a:p>
            </p:txBody>
          </p:sp>
        </p:grpSp>
      </p:grpSp>
      <p:cxnSp>
        <p:nvCxnSpPr>
          <p:cNvPr id="497" name="Elbow Connector 496"/>
          <p:cNvCxnSpPr/>
          <p:nvPr/>
        </p:nvCxnSpPr>
        <p:spPr>
          <a:xfrm>
            <a:off x="304800" y="4235450"/>
            <a:ext cx="1763395" cy="199390"/>
          </a:xfrm>
          <a:prstGeom prst="bentConnector3">
            <a:avLst>
              <a:gd name="adj1" fmla="val 99711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9" name="Group 498"/>
          <p:cNvGrpSpPr/>
          <p:nvPr/>
        </p:nvGrpSpPr>
        <p:grpSpPr>
          <a:xfrm>
            <a:off x="4386580" y="2664460"/>
            <a:ext cx="1030008" cy="751205"/>
            <a:chOff x="3127" y="773"/>
            <a:chExt cx="1530" cy="1183"/>
          </a:xfrm>
          <a:noFill/>
        </p:grpSpPr>
        <p:sp>
          <p:nvSpPr>
            <p:cNvPr id="500" name="Rectangles 499"/>
            <p:cNvSpPr/>
            <p:nvPr/>
          </p:nvSpPr>
          <p:spPr>
            <a:xfrm>
              <a:off x="3127" y="773"/>
              <a:ext cx="1247" cy="11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Serviciul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Management al proiectelor cu finantare internationala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Achizitii publice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și Tehnologia informatiei</a:t>
              </a:r>
              <a:endParaRPr lang="ro-RO" altLang="en-US" sz="600"/>
            </a:p>
          </p:txBody>
        </p:sp>
        <p:grpSp>
          <p:nvGrpSpPr>
            <p:cNvPr id="501" name="Group 500"/>
            <p:cNvGrpSpPr/>
            <p:nvPr/>
          </p:nvGrpSpPr>
          <p:grpSpPr>
            <a:xfrm>
              <a:off x="4374" y="777"/>
              <a:ext cx="283" cy="1179"/>
              <a:chOff x="6150" y="777"/>
              <a:chExt cx="283" cy="1179"/>
            </a:xfrm>
            <a:grpFill/>
          </p:grpSpPr>
          <p:sp>
            <p:nvSpPr>
              <p:cNvPr id="502" name="Rectangles 501"/>
              <p:cNvSpPr/>
              <p:nvPr/>
            </p:nvSpPr>
            <p:spPr>
              <a:xfrm>
                <a:off x="6152" y="777"/>
                <a:ext cx="281" cy="39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15</a:t>
                </a:r>
                <a:endParaRPr lang="ro-RO" altLang="en-US" sz="600"/>
              </a:p>
            </p:txBody>
          </p:sp>
          <p:sp>
            <p:nvSpPr>
              <p:cNvPr id="503" name="Rectangles 502"/>
              <p:cNvSpPr/>
              <p:nvPr/>
            </p:nvSpPr>
            <p:spPr>
              <a:xfrm>
                <a:off x="6150" y="1170"/>
                <a:ext cx="282" cy="37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1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504" name="Rectangles 503"/>
              <p:cNvSpPr/>
              <p:nvPr/>
            </p:nvSpPr>
            <p:spPr>
              <a:xfrm>
                <a:off x="6150" y="1542"/>
                <a:ext cx="283" cy="41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14</a:t>
                </a:r>
                <a:endParaRPr lang="ro-RO" altLang="en-US" sz="800"/>
              </a:p>
            </p:txBody>
          </p:sp>
        </p:grpSp>
      </p:grpSp>
      <p:sp>
        <p:nvSpPr>
          <p:cNvPr id="505" name="Text Box 504"/>
          <p:cNvSpPr txBox="1"/>
          <p:nvPr/>
        </p:nvSpPr>
        <p:spPr>
          <a:xfrm>
            <a:off x="361315" y="81280"/>
            <a:ext cx="7516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000" b="1">
                <a:latin typeface="Times New Roman" panose="02020603050405020304" charset="0"/>
                <a:cs typeface="Times New Roman" panose="02020603050405020304" charset="0"/>
              </a:rPr>
              <a:t>CONSILIUL LOCAL AL MUNICIPIULUI PETROSANI</a:t>
            </a:r>
            <a:endParaRPr lang="en-US" sz="10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1000" b="1" i="1">
                <a:latin typeface="Times New Roman" panose="02020603050405020304" charset="0"/>
                <a:cs typeface="Times New Roman" panose="02020603050405020304" charset="0"/>
              </a:rPr>
              <a:t>Organigrama aparatului de specialitate al Primarului munucipiului Petrosani si al serviciilor publice din subordinea Consiliului Local</a:t>
            </a:r>
            <a:endParaRPr lang="en-US" sz="10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3217545" y="4934585"/>
            <a:ext cx="910590" cy="377825"/>
            <a:chOff x="3127" y="1106"/>
            <a:chExt cx="1529" cy="850"/>
          </a:xfrm>
          <a:noFill/>
        </p:grpSpPr>
        <p:sp>
          <p:nvSpPr>
            <p:cNvPr id="110" name="Rectangles 109"/>
            <p:cNvSpPr/>
            <p:nvPr>
              <p:custDataLst>
                <p:tags r:id="rId2"/>
              </p:custDataLst>
            </p:nvPr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Autorizare si avizare</a:t>
              </a:r>
              <a:endParaRPr lang="en-US" sz="600"/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/>
            </a:p>
          </p:txBody>
        </p:sp>
        <p:grpSp>
          <p:nvGrpSpPr>
            <p:cNvPr id="112" name="Group 111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156" name="Rectangles 155"/>
              <p:cNvSpPr/>
              <p:nvPr>
                <p:custDataLst>
                  <p:tags r:id="rId3"/>
                </p:custDataLst>
              </p:nvPr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  <p:sp>
            <p:nvSpPr>
              <p:cNvPr id="158" name="Rectangles 157"/>
              <p:cNvSpPr/>
              <p:nvPr>
                <p:custDataLst>
                  <p:tags r:id="rId4"/>
                </p:custDataLst>
              </p:nvPr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160" name="Rectangles 159"/>
              <p:cNvSpPr/>
              <p:nvPr>
                <p:custDataLst>
                  <p:tags r:id="rId5"/>
                </p:custDataLst>
              </p:nvPr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</p:grpSp>
      </p:grpSp>
      <p:grpSp>
        <p:nvGrpSpPr>
          <p:cNvPr id="161" name="Group 160"/>
          <p:cNvGrpSpPr/>
          <p:nvPr/>
        </p:nvGrpSpPr>
        <p:grpSpPr>
          <a:xfrm>
            <a:off x="3217545" y="4434840"/>
            <a:ext cx="910590" cy="377825"/>
            <a:chOff x="3127" y="1106"/>
            <a:chExt cx="1529" cy="850"/>
          </a:xfrm>
          <a:noFill/>
        </p:grpSpPr>
        <p:sp>
          <p:nvSpPr>
            <p:cNvPr id="162" name="Rectangles 161"/>
            <p:cNvSpPr/>
            <p:nvPr>
              <p:custDataLst>
                <p:tags r:id="rId6"/>
              </p:custDataLst>
            </p:nvPr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Registratura urbana, Statistica si </a:t>
              </a: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oncesiuni</a:t>
              </a:r>
              <a:endParaRPr lang="en-US" sz="600"/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/>
            </a:p>
          </p:txBody>
        </p:sp>
        <p:grpSp>
          <p:nvGrpSpPr>
            <p:cNvPr id="163" name="Group 162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164" name="Rectangles 163"/>
              <p:cNvSpPr/>
              <p:nvPr>
                <p:custDataLst>
                  <p:tags r:id="rId7"/>
                </p:custDataLst>
              </p:nvPr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  <p:sp>
            <p:nvSpPr>
              <p:cNvPr id="166" name="Rectangles 165"/>
              <p:cNvSpPr/>
              <p:nvPr>
                <p:custDataLst>
                  <p:tags r:id="rId8"/>
                </p:custDataLst>
              </p:nvPr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219" name="Rectangles 218"/>
              <p:cNvSpPr/>
              <p:nvPr>
                <p:custDataLst>
                  <p:tags r:id="rId9"/>
                </p:custDataLst>
              </p:nvPr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</p:grpSp>
      </p:grpSp>
      <p:grpSp>
        <p:nvGrpSpPr>
          <p:cNvPr id="220" name="Group 219"/>
          <p:cNvGrpSpPr/>
          <p:nvPr/>
        </p:nvGrpSpPr>
        <p:grpSpPr>
          <a:xfrm>
            <a:off x="3217545" y="3964305"/>
            <a:ext cx="910590" cy="377825"/>
            <a:chOff x="3127" y="1106"/>
            <a:chExt cx="1529" cy="850"/>
          </a:xfrm>
          <a:noFill/>
        </p:grpSpPr>
        <p:sp>
          <p:nvSpPr>
            <p:cNvPr id="221" name="Rectangles 220"/>
            <p:cNvSpPr/>
            <p:nvPr>
              <p:custDataLst>
                <p:tags r:id="rId10"/>
              </p:custDataLst>
            </p:nvPr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Cadastru, Registru agricol</a:t>
              </a:r>
              <a:endParaRPr lang="en-US" sz="600"/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/>
            </a:p>
          </p:txBody>
        </p:sp>
        <p:grpSp>
          <p:nvGrpSpPr>
            <p:cNvPr id="222" name="Group 221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223" name="Rectangles 222"/>
              <p:cNvSpPr/>
              <p:nvPr>
                <p:custDataLst>
                  <p:tags r:id="rId11"/>
                </p:custDataLst>
              </p:nvPr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/>
                  <a:t>4</a:t>
                </a:r>
                <a:endParaRPr lang="en-US" sz="800"/>
              </a:p>
            </p:txBody>
          </p:sp>
          <p:sp>
            <p:nvSpPr>
              <p:cNvPr id="224" name="Rectangles 223"/>
              <p:cNvSpPr/>
              <p:nvPr>
                <p:custDataLst>
                  <p:tags r:id="rId12"/>
                </p:custDataLst>
              </p:nvPr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30" name="Rectangles 329"/>
              <p:cNvSpPr/>
              <p:nvPr>
                <p:custDataLst>
                  <p:tags r:id="rId13"/>
                </p:custDataLst>
              </p:nvPr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/>
                  <a:t>4</a:t>
                </a:r>
                <a:endParaRPr lang="en-US" sz="800"/>
              </a:p>
            </p:txBody>
          </p:sp>
        </p:grpSp>
      </p:grpSp>
      <p:grpSp>
        <p:nvGrpSpPr>
          <p:cNvPr id="331" name="Group 330"/>
          <p:cNvGrpSpPr/>
          <p:nvPr/>
        </p:nvGrpSpPr>
        <p:grpSpPr>
          <a:xfrm>
            <a:off x="3218815" y="6108700"/>
            <a:ext cx="910590" cy="377825"/>
            <a:chOff x="3127" y="1106"/>
            <a:chExt cx="1529" cy="850"/>
          </a:xfrm>
          <a:noFill/>
        </p:grpSpPr>
        <p:sp>
          <p:nvSpPr>
            <p:cNvPr id="332" name="Rectangles 331"/>
            <p:cNvSpPr/>
            <p:nvPr>
              <p:custDataLst>
                <p:tags r:id="rId14"/>
              </p:custDataLst>
            </p:nvPr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Biblioteca Municipala Petrosani</a:t>
              </a:r>
              <a:endParaRPr lang="ro-RO" altLang="en-US" sz="600">
                <a:latin typeface="Times New Roman" panose="02020603050405020304" charset="0"/>
                <a:cs typeface="Times New Roman" panose="02020603050405020304" charset="0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/>
            </a:p>
          </p:txBody>
        </p:sp>
        <p:grpSp>
          <p:nvGrpSpPr>
            <p:cNvPr id="333" name="Group 332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334" name="Rectangles 333"/>
              <p:cNvSpPr/>
              <p:nvPr>
                <p:custDataLst>
                  <p:tags r:id="rId15"/>
                </p:custDataLst>
              </p:nvPr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  <p:sp>
            <p:nvSpPr>
              <p:cNvPr id="335" name="Rectangles 334"/>
              <p:cNvSpPr/>
              <p:nvPr>
                <p:custDataLst>
                  <p:tags r:id="rId16"/>
                </p:custDataLst>
              </p:nvPr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36" name="Rectangles 335"/>
              <p:cNvSpPr/>
              <p:nvPr>
                <p:custDataLst>
                  <p:tags r:id="rId17"/>
                </p:custDataLst>
              </p:nvPr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3</a:t>
                </a:r>
                <a:endParaRPr lang="ro-RO" altLang="en-US" sz="800"/>
              </a:p>
            </p:txBody>
          </p:sp>
        </p:grpSp>
      </p:grpSp>
      <p:cxnSp>
        <p:nvCxnSpPr>
          <p:cNvPr id="343" name="Elbow Connector 342"/>
          <p:cNvCxnSpPr>
            <a:endCxn id="148" idx="2"/>
          </p:cNvCxnSpPr>
          <p:nvPr>
            <p:custDataLst>
              <p:tags r:id="rId18"/>
            </p:custDataLst>
          </p:nvPr>
        </p:nvCxnSpPr>
        <p:spPr>
          <a:xfrm rot="16200000">
            <a:off x="3539490" y="6033135"/>
            <a:ext cx="147955" cy="3175"/>
          </a:xfrm>
          <a:prstGeom prst="bentConnector3">
            <a:avLst>
              <a:gd name="adj1" fmla="val 49785"/>
            </a:avLst>
          </a:prstGeom>
          <a:solidFill>
            <a:schemeClr val="bg1">
              <a:lumMod val="85000"/>
            </a:schemeClr>
          </a:solidFill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44" name="Group 343"/>
          <p:cNvGrpSpPr/>
          <p:nvPr/>
        </p:nvGrpSpPr>
        <p:grpSpPr>
          <a:xfrm>
            <a:off x="3077845" y="2649855"/>
            <a:ext cx="910590" cy="377825"/>
            <a:chOff x="3127" y="1106"/>
            <a:chExt cx="1529" cy="850"/>
          </a:xfrm>
          <a:noFill/>
        </p:grpSpPr>
        <p:sp>
          <p:nvSpPr>
            <p:cNvPr id="345" name="Rectangles 344"/>
            <p:cNvSpPr/>
            <p:nvPr>
              <p:custDataLst>
                <p:tags r:id="rId19"/>
              </p:custDataLst>
            </p:nvPr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o-RO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Urbanism, Amenajarea teritoriului</a:t>
              </a:r>
              <a:endParaRPr lang="en-US" sz="600"/>
            </a:p>
          </p:txBody>
        </p:sp>
        <p:grpSp>
          <p:nvGrpSpPr>
            <p:cNvPr id="346" name="Group 345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347" name="Rectangles 346"/>
              <p:cNvSpPr/>
              <p:nvPr>
                <p:custDataLst>
                  <p:tags r:id="rId20"/>
                </p:custDataLst>
              </p:nvPr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/>
                  <a:t>4</a:t>
                </a:r>
                <a:endParaRPr lang="en-US" sz="800"/>
              </a:p>
            </p:txBody>
          </p:sp>
          <p:sp>
            <p:nvSpPr>
              <p:cNvPr id="348" name="Rectangles 347"/>
              <p:cNvSpPr/>
              <p:nvPr>
                <p:custDataLst>
                  <p:tags r:id="rId21"/>
                </p:custDataLst>
              </p:nvPr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49" name="Rectangles 348"/>
              <p:cNvSpPr/>
              <p:nvPr>
                <p:custDataLst>
                  <p:tags r:id="rId22"/>
                </p:custDataLst>
              </p:nvPr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/>
                  <a:t>4</a:t>
                </a:r>
                <a:endParaRPr lang="en-US" sz="800"/>
              </a:p>
            </p:txBody>
          </p:sp>
        </p:grpSp>
      </p:grpSp>
      <p:grpSp>
        <p:nvGrpSpPr>
          <p:cNvPr id="356" name="Group 355"/>
          <p:cNvGrpSpPr/>
          <p:nvPr/>
        </p:nvGrpSpPr>
        <p:grpSpPr>
          <a:xfrm>
            <a:off x="6971030" y="6071870"/>
            <a:ext cx="971550" cy="539750"/>
            <a:chOff x="3127" y="1106"/>
            <a:chExt cx="1530" cy="850"/>
          </a:xfrm>
          <a:noFill/>
        </p:grpSpPr>
        <p:sp>
          <p:nvSpPr>
            <p:cNvPr id="357" name="Rectangles 356"/>
            <p:cNvSpPr/>
            <p:nvPr>
              <p:custDataLst>
                <p:tags r:id="rId23"/>
              </p:custDataLst>
            </p:nvPr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Administrativ si Gestiune</a:t>
              </a:r>
              <a:endParaRPr lang="en-US" sz="600"/>
            </a:p>
          </p:txBody>
        </p:sp>
        <p:grpSp>
          <p:nvGrpSpPr>
            <p:cNvPr id="358" name="Group 357"/>
            <p:cNvGrpSpPr/>
            <p:nvPr/>
          </p:nvGrpSpPr>
          <p:grpSpPr>
            <a:xfrm>
              <a:off x="4374" y="1112"/>
              <a:ext cx="283" cy="844"/>
              <a:chOff x="6150" y="1112"/>
              <a:chExt cx="283" cy="844"/>
            </a:xfrm>
            <a:grpFill/>
          </p:grpSpPr>
          <p:sp>
            <p:nvSpPr>
              <p:cNvPr id="359" name="Rectangles 358"/>
              <p:cNvSpPr/>
              <p:nvPr>
                <p:custDataLst>
                  <p:tags r:id="rId24"/>
                </p:custDataLst>
              </p:nvPr>
            </p:nvSpPr>
            <p:spPr>
              <a:xfrm>
                <a:off x="6150" y="1112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sz="600"/>
                  <a:t>14</a:t>
                </a:r>
                <a:endParaRPr lang="en-GB" altLang="ro-RO" sz="600"/>
              </a:p>
            </p:txBody>
          </p:sp>
          <p:sp>
            <p:nvSpPr>
              <p:cNvPr id="372" name="Rectangles 371"/>
              <p:cNvSpPr/>
              <p:nvPr>
                <p:custDataLst>
                  <p:tags r:id="rId25"/>
                </p:custDataLst>
              </p:nvPr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>
                    <a:sym typeface="+mn-ea"/>
                  </a:rPr>
                  <a:t>0</a:t>
                </a:r>
                <a:endParaRPr lang="ro-RO" altLang="en-US" sz="800">
                  <a:sym typeface="+mn-ea"/>
                </a:endParaRPr>
              </a:p>
            </p:txBody>
          </p:sp>
          <p:sp>
            <p:nvSpPr>
              <p:cNvPr id="373" name="Rectangles 372"/>
              <p:cNvSpPr/>
              <p:nvPr>
                <p:custDataLst>
                  <p:tags r:id="rId26"/>
                </p:custDataLst>
              </p:nvPr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600"/>
                  <a:t>14</a:t>
                </a:r>
                <a:endParaRPr lang="en-GB" altLang="ro-RO" sz="600"/>
              </a:p>
            </p:txBody>
          </p:sp>
        </p:grpSp>
      </p:grpSp>
      <p:grpSp>
        <p:nvGrpSpPr>
          <p:cNvPr id="374" name="Group 373"/>
          <p:cNvGrpSpPr/>
          <p:nvPr/>
        </p:nvGrpSpPr>
        <p:grpSpPr>
          <a:xfrm>
            <a:off x="6950075" y="2732405"/>
            <a:ext cx="910590" cy="377825"/>
            <a:chOff x="3127" y="1106"/>
            <a:chExt cx="1529" cy="850"/>
          </a:xfrm>
          <a:noFill/>
        </p:grpSpPr>
        <p:sp>
          <p:nvSpPr>
            <p:cNvPr id="375" name="Rectangles 374"/>
            <p:cNvSpPr/>
            <p:nvPr>
              <p:custDataLst>
                <p:tags r:id="rId27"/>
              </p:custDataLst>
            </p:nvPr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Serviciu </a:t>
              </a:r>
              <a:r>
                <a:rPr lang="en-GB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i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ntern de prevenire si protectie</a:t>
              </a:r>
              <a:endParaRPr lang="en-US" sz="600"/>
            </a:p>
          </p:txBody>
        </p:sp>
        <p:grpSp>
          <p:nvGrpSpPr>
            <p:cNvPr id="376" name="Group 375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377" name="Rectangles 376"/>
              <p:cNvSpPr/>
              <p:nvPr>
                <p:custDataLst>
                  <p:tags r:id="rId28"/>
                </p:custDataLst>
              </p:nvPr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378" name="Rectangles 377"/>
              <p:cNvSpPr/>
              <p:nvPr>
                <p:custDataLst>
                  <p:tags r:id="rId29"/>
                </p:custDataLst>
              </p:nvPr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79" name="Rectangles 378"/>
              <p:cNvSpPr/>
              <p:nvPr>
                <p:custDataLst>
                  <p:tags r:id="rId30"/>
                </p:custDataLst>
              </p:nvPr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</p:grpSp>
      </p:grpSp>
      <p:cxnSp>
        <p:nvCxnSpPr>
          <p:cNvPr id="380" name="Elbow Connector 379"/>
          <p:cNvCxnSpPr/>
          <p:nvPr>
            <p:custDataLst>
              <p:tags r:id="rId31"/>
            </p:custDataLst>
          </p:nvPr>
        </p:nvCxnSpPr>
        <p:spPr>
          <a:xfrm rot="5400000" flipV="1">
            <a:off x="6682105" y="5993130"/>
            <a:ext cx="461645" cy="1238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7" name="Elbow Connector 386"/>
          <p:cNvCxnSpPr>
            <a:endCxn id="269" idx="1"/>
          </p:cNvCxnSpPr>
          <p:nvPr>
            <p:custDataLst>
              <p:tags r:id="rId32"/>
            </p:custDataLst>
          </p:nvPr>
        </p:nvCxnSpPr>
        <p:spPr>
          <a:xfrm rot="5400000">
            <a:off x="8209280" y="2416810"/>
            <a:ext cx="450215" cy="396240"/>
          </a:xfrm>
          <a:prstGeom prst="bentConnector4">
            <a:avLst>
              <a:gd name="adj1" fmla="val 20099"/>
              <a:gd name="adj2" fmla="val 1295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7" name="Elbow Connector 396"/>
          <p:cNvCxnSpPr/>
          <p:nvPr>
            <p:custDataLst>
              <p:tags r:id="rId33"/>
            </p:custDataLst>
          </p:nvPr>
        </p:nvCxnSpPr>
        <p:spPr>
          <a:xfrm rot="5400000" flipV="1">
            <a:off x="7859395" y="3109595"/>
            <a:ext cx="638175" cy="116205"/>
          </a:xfrm>
          <a:prstGeom prst="bentConnector3">
            <a:avLst>
              <a:gd name="adj1" fmla="val 100298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7" name="Elbow Connector 436"/>
          <p:cNvCxnSpPr/>
          <p:nvPr>
            <p:custDataLst>
              <p:tags r:id="rId34"/>
            </p:custDataLst>
          </p:nvPr>
        </p:nvCxnSpPr>
        <p:spPr>
          <a:xfrm rot="5400000" flipV="1">
            <a:off x="7858760" y="3753485"/>
            <a:ext cx="638175" cy="116205"/>
          </a:xfrm>
          <a:prstGeom prst="bentConnector3">
            <a:avLst>
              <a:gd name="adj1" fmla="val 100298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8" name="Elbow Connector 437"/>
          <p:cNvCxnSpPr/>
          <p:nvPr>
            <p:custDataLst>
              <p:tags r:id="rId35"/>
            </p:custDataLst>
          </p:nvPr>
        </p:nvCxnSpPr>
        <p:spPr>
          <a:xfrm rot="5400000">
            <a:off x="3028950" y="2484120"/>
            <a:ext cx="496570" cy="399415"/>
          </a:xfrm>
          <a:prstGeom prst="bentConnector4">
            <a:avLst>
              <a:gd name="adj1" fmla="val 22826"/>
              <a:gd name="adj2" fmla="val 129968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9" name="Elbow Connector 438"/>
          <p:cNvCxnSpPr/>
          <p:nvPr>
            <p:custDataLst>
              <p:tags r:id="rId36"/>
            </p:custDataLst>
          </p:nvPr>
        </p:nvCxnSpPr>
        <p:spPr>
          <a:xfrm rot="5400000" flipV="1">
            <a:off x="2688590" y="3054350"/>
            <a:ext cx="654685" cy="1238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0" name="Elbow Connector 439"/>
          <p:cNvCxnSpPr/>
          <p:nvPr>
            <p:custDataLst>
              <p:tags r:id="rId37"/>
            </p:custDataLst>
          </p:nvPr>
        </p:nvCxnSpPr>
        <p:spPr>
          <a:xfrm rot="5400000">
            <a:off x="3163570" y="3739515"/>
            <a:ext cx="496570" cy="399415"/>
          </a:xfrm>
          <a:prstGeom prst="bentConnector4">
            <a:avLst>
              <a:gd name="adj1" fmla="val 22826"/>
              <a:gd name="adj2" fmla="val 129968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1" name="Elbow Connector 440"/>
          <p:cNvCxnSpPr/>
          <p:nvPr>
            <p:custDataLst>
              <p:tags r:id="rId38"/>
            </p:custDataLst>
          </p:nvPr>
        </p:nvCxnSpPr>
        <p:spPr>
          <a:xfrm rot="5400000" flipV="1">
            <a:off x="2925445" y="4341495"/>
            <a:ext cx="461645" cy="1238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2" name="Elbow Connector 441"/>
          <p:cNvCxnSpPr/>
          <p:nvPr>
            <p:custDataLst>
              <p:tags r:id="rId39"/>
            </p:custDataLst>
          </p:nvPr>
        </p:nvCxnSpPr>
        <p:spPr>
          <a:xfrm rot="5400000" flipV="1">
            <a:off x="2925445" y="4803140"/>
            <a:ext cx="461645" cy="1238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4" name="Elbow Connector 443"/>
          <p:cNvCxnSpPr>
            <a:endCxn id="148" idx="1"/>
          </p:cNvCxnSpPr>
          <p:nvPr>
            <p:custDataLst>
              <p:tags r:id="rId40"/>
            </p:custDataLst>
          </p:nvPr>
        </p:nvCxnSpPr>
        <p:spPr>
          <a:xfrm rot="5400000" flipV="1">
            <a:off x="1962785" y="4434205"/>
            <a:ext cx="2245360" cy="26479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7" name="Elbow Connector 446"/>
          <p:cNvCxnSpPr/>
          <p:nvPr>
            <p:custDataLst>
              <p:tags r:id="rId41"/>
            </p:custDataLst>
          </p:nvPr>
        </p:nvCxnSpPr>
        <p:spPr>
          <a:xfrm rot="5400000">
            <a:off x="623570" y="1635125"/>
            <a:ext cx="496570" cy="399415"/>
          </a:xfrm>
          <a:prstGeom prst="bentConnector4">
            <a:avLst>
              <a:gd name="adj1" fmla="val 22826"/>
              <a:gd name="adj2" fmla="val 129968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8" name="Elbow Connector 447"/>
          <p:cNvCxnSpPr/>
          <p:nvPr>
            <p:custDataLst>
              <p:tags r:id="rId42"/>
            </p:custDataLst>
          </p:nvPr>
        </p:nvCxnSpPr>
        <p:spPr>
          <a:xfrm rot="5400000" flipV="1">
            <a:off x="382270" y="2143125"/>
            <a:ext cx="461645" cy="1238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9" name="Elbow Connector 448"/>
          <p:cNvCxnSpPr/>
          <p:nvPr>
            <p:custDataLst>
              <p:tags r:id="rId43"/>
            </p:custDataLst>
          </p:nvPr>
        </p:nvCxnSpPr>
        <p:spPr>
          <a:xfrm rot="5400000" flipV="1">
            <a:off x="384810" y="2609215"/>
            <a:ext cx="461645" cy="12382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0" name="Straight Connector 449"/>
          <p:cNvCxnSpPr/>
          <p:nvPr/>
        </p:nvCxnSpPr>
        <p:spPr>
          <a:xfrm flipH="1">
            <a:off x="298450" y="3765550"/>
            <a:ext cx="6350" cy="46355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52" name="Elbow Connector 451"/>
          <p:cNvCxnSpPr/>
          <p:nvPr>
            <p:custDataLst>
              <p:tags r:id="rId44"/>
            </p:custDataLst>
          </p:nvPr>
        </p:nvCxnSpPr>
        <p:spPr>
          <a:xfrm rot="16200000" flipV="1">
            <a:off x="932815" y="4328795"/>
            <a:ext cx="202565" cy="3175"/>
          </a:xfrm>
          <a:prstGeom prst="bentConnector3">
            <a:avLst>
              <a:gd name="adj1" fmla="val 49843"/>
            </a:avLst>
          </a:prstGeom>
          <a:solidFill>
            <a:schemeClr val="bg1">
              <a:lumMod val="85000"/>
            </a:schemeClr>
          </a:solidFill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3" name="Elbow Connector 452"/>
          <p:cNvCxnSpPr>
            <a:endCxn id="489" idx="1"/>
          </p:cNvCxnSpPr>
          <p:nvPr>
            <p:custDataLst>
              <p:tags r:id="rId45"/>
            </p:custDataLst>
          </p:nvPr>
        </p:nvCxnSpPr>
        <p:spPr>
          <a:xfrm rot="5400000" flipV="1">
            <a:off x="-532765" y="5052060"/>
            <a:ext cx="1895475" cy="245745"/>
          </a:xfrm>
          <a:prstGeom prst="bent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5" name="Elbow Connector 454"/>
          <p:cNvCxnSpPr>
            <a:stCxn id="4" idx="3"/>
          </p:cNvCxnSpPr>
          <p:nvPr>
            <p:custDataLst>
              <p:tags r:id="rId46"/>
            </p:custDataLst>
          </p:nvPr>
        </p:nvCxnSpPr>
        <p:spPr>
          <a:xfrm>
            <a:off x="2068195" y="1417320"/>
            <a:ext cx="703580" cy="1868170"/>
          </a:xfrm>
          <a:prstGeom prst="bentConnector2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9" name="Group 308"/>
          <p:cNvGrpSpPr/>
          <p:nvPr/>
        </p:nvGrpSpPr>
        <p:grpSpPr>
          <a:xfrm>
            <a:off x="633095" y="5302250"/>
            <a:ext cx="910590" cy="377825"/>
            <a:chOff x="3127" y="1106"/>
            <a:chExt cx="1529" cy="850"/>
          </a:xfrm>
          <a:noFill/>
        </p:grpSpPr>
        <p:sp>
          <p:nvSpPr>
            <p:cNvPr id="310" name="Rectangles 309"/>
            <p:cNvSpPr/>
            <p:nvPr>
              <p:custDataLst>
                <p:tags r:id="rId47"/>
              </p:custDataLst>
            </p:nvPr>
          </p:nvSpPr>
          <p:spPr>
            <a:xfrm>
              <a:off x="3127" y="1106"/>
              <a:ext cx="1247" cy="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Compartiment Exper</a:t>
              </a:r>
              <a:r>
                <a:rPr lang="en-GB" alt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t</a:t>
              </a:r>
              <a:r>
                <a:rPr lang="en-US" sz="6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pt. problemele rromilor</a:t>
              </a:r>
              <a:endParaRPr lang="en-US" sz="600"/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600"/>
            </a:p>
          </p:txBody>
        </p:sp>
        <p:grpSp>
          <p:nvGrpSpPr>
            <p:cNvPr id="311" name="Group 310"/>
            <p:cNvGrpSpPr/>
            <p:nvPr/>
          </p:nvGrpSpPr>
          <p:grpSpPr>
            <a:xfrm>
              <a:off x="4374" y="1106"/>
              <a:ext cx="282" cy="849"/>
              <a:chOff x="6150" y="1106"/>
              <a:chExt cx="282" cy="849"/>
            </a:xfrm>
            <a:grpFill/>
          </p:grpSpPr>
          <p:sp>
            <p:nvSpPr>
              <p:cNvPr id="312" name="Rectangles 311"/>
              <p:cNvSpPr/>
              <p:nvPr>
                <p:custDataLst>
                  <p:tags r:id="rId48"/>
                </p:custDataLst>
              </p:nvPr>
            </p:nvSpPr>
            <p:spPr>
              <a:xfrm>
                <a:off x="6150" y="1106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  <p:sp>
            <p:nvSpPr>
              <p:cNvPr id="313" name="Rectangles 312"/>
              <p:cNvSpPr/>
              <p:nvPr>
                <p:custDataLst>
                  <p:tags r:id="rId49"/>
                </p:custDataLst>
              </p:nvPr>
            </p:nvSpPr>
            <p:spPr>
              <a:xfrm>
                <a:off x="6150" y="1390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en-US" sz="800">
                    <a:sym typeface="+mn-ea"/>
                  </a:rPr>
                  <a:t>0</a:t>
                </a:r>
                <a:endParaRPr lang="en-US" sz="800">
                  <a:sym typeface="+mn-ea"/>
                </a:endParaRPr>
              </a:p>
            </p:txBody>
          </p:sp>
          <p:sp>
            <p:nvSpPr>
              <p:cNvPr id="314" name="Rectangles 313"/>
              <p:cNvSpPr/>
              <p:nvPr>
                <p:custDataLst>
                  <p:tags r:id="rId50"/>
                </p:custDataLst>
              </p:nvPr>
            </p:nvSpPr>
            <p:spPr>
              <a:xfrm>
                <a:off x="6150" y="1673"/>
                <a:ext cx="283" cy="28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r>
                  <a:rPr lang="ro-RO" altLang="en-US" sz="800"/>
                  <a:t>2</a:t>
                </a:r>
                <a:endParaRPr lang="ro-RO" altLang="en-US" sz="800"/>
              </a:p>
            </p:txBody>
          </p:sp>
        </p:grpSp>
      </p:grpSp>
      <p:cxnSp>
        <p:nvCxnSpPr>
          <p:cNvPr id="27" name="Elbow Connector 26"/>
          <p:cNvCxnSpPr>
            <a:endCxn id="310" idx="1"/>
          </p:cNvCxnSpPr>
          <p:nvPr>
            <p:custDataLst>
              <p:tags r:id="rId51"/>
            </p:custDataLst>
          </p:nvPr>
        </p:nvCxnSpPr>
        <p:spPr>
          <a:xfrm rot="5400000">
            <a:off x="450850" y="4979035"/>
            <a:ext cx="694690" cy="330200"/>
          </a:xfrm>
          <a:prstGeom prst="bentConnector4">
            <a:avLst>
              <a:gd name="adj1" fmla="val 20658"/>
              <a:gd name="adj2" fmla="val 14173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Elbow Connector 34"/>
          <p:cNvCxnSpPr/>
          <p:nvPr>
            <p:custDataLst>
              <p:tags r:id="rId52"/>
            </p:custDataLst>
          </p:nvPr>
        </p:nvCxnSpPr>
        <p:spPr>
          <a:xfrm rot="16200000">
            <a:off x="973455" y="4925060"/>
            <a:ext cx="252095" cy="3175"/>
          </a:xfrm>
          <a:prstGeom prst="bentConnector2">
            <a:avLst/>
          </a:prstGeom>
          <a:solidFill>
            <a:schemeClr val="bg1">
              <a:lumMod val="85000"/>
            </a:schemeClr>
          </a:solidFill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endCxn id="310" idx="1"/>
          </p:cNvCxnSpPr>
          <p:nvPr>
            <p:custDataLst>
              <p:tags r:id="rId53"/>
            </p:custDataLst>
          </p:nvPr>
        </p:nvCxnSpPr>
        <p:spPr>
          <a:xfrm rot="5400000">
            <a:off x="478790" y="1117600"/>
            <a:ext cx="4527550" cy="4219575"/>
          </a:xfrm>
          <a:prstGeom prst="bentConnector4">
            <a:avLst>
              <a:gd name="adj1" fmla="val 1844"/>
              <a:gd name="adj2" fmla="val 105651"/>
            </a:avLst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304" idx="1"/>
          </p:cNvCxnSpPr>
          <p:nvPr>
            <p:custDataLst>
              <p:tags r:id="rId54"/>
            </p:custDataLst>
          </p:nvPr>
        </p:nvCxnSpPr>
        <p:spPr>
          <a:xfrm rot="5400000" flipV="1">
            <a:off x="9170035" y="1532255"/>
            <a:ext cx="543560" cy="124460"/>
          </a:xfrm>
          <a:prstGeom prst="bentConnector2">
            <a:avLst/>
          </a:prstGeom>
          <a:ln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166*162"/>
  <p:tag name="TABLE_ENDDRAG_RECT" val="778*279*166*162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3373</Words>
  <Application>WPS Presentation</Application>
  <PresentationFormat>Widescreen</PresentationFormat>
  <Paragraphs>501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Calibri Light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userx</dc:creator>
  <cp:lastModifiedBy>Marilena Muscalita</cp:lastModifiedBy>
  <cp:revision>203</cp:revision>
  <dcterms:created xsi:type="dcterms:W3CDTF">2020-02-05T14:22:00Z</dcterms:created>
  <dcterms:modified xsi:type="dcterms:W3CDTF">2025-03-24T13:59:12Z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1033-12.2.0.20326</vt:lpwstr>
  </property>
  <property fmtid="{D5CDD505-2E9C-101B-9397-08002B2CF9AE}" pid="3" name="ICV">
    <vt:lpwstr>82A9637B842841EFBE9773EC3E9C999D_13</vt:lpwstr>
  </property>
</Properties>
</file>